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2.jpg" ContentType="image/jpg"/>
  <Override PartName="/ppt/media/image4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9000" r:id="rId4"/>
    <p:sldId id="8999" r:id="rId5"/>
    <p:sldId id="283" r:id="rId6"/>
    <p:sldId id="328" r:id="rId7"/>
    <p:sldId id="258" r:id="rId8"/>
    <p:sldId id="899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8997" r:id="rId17"/>
    <p:sldId id="266" r:id="rId18"/>
    <p:sldId id="8992" r:id="rId19"/>
    <p:sldId id="8991" r:id="rId20"/>
    <p:sldId id="8990" r:id="rId21"/>
    <p:sldId id="8987" r:id="rId22"/>
    <p:sldId id="8988" r:id="rId23"/>
    <p:sldId id="8989" r:id="rId24"/>
    <p:sldId id="8993" r:id="rId25"/>
    <p:sldId id="8994" r:id="rId26"/>
    <p:sldId id="8996" r:id="rId27"/>
    <p:sldId id="8985" r:id="rId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2CC974-3F08-4A1B-9F8B-7B6DDB1F98C5}">
          <p14:sldIdLst>
            <p14:sldId id="256"/>
            <p14:sldId id="257"/>
            <p14:sldId id="9000"/>
            <p14:sldId id="8999"/>
          </p14:sldIdLst>
        </p14:section>
        <p14:section name="Untitled Section" id="{0D1DE8FC-89CD-4F08-8C1B-F82EEFE3B0CE}">
          <p14:sldIdLst>
            <p14:sldId id="283"/>
            <p14:sldId id="328"/>
            <p14:sldId id="258"/>
            <p14:sldId id="8998"/>
            <p14:sldId id="259"/>
            <p14:sldId id="260"/>
            <p14:sldId id="261"/>
            <p14:sldId id="262"/>
            <p14:sldId id="263"/>
            <p14:sldId id="264"/>
            <p14:sldId id="265"/>
            <p14:sldId id="8997"/>
            <p14:sldId id="266"/>
            <p14:sldId id="8992"/>
            <p14:sldId id="8991"/>
            <p14:sldId id="8990"/>
            <p14:sldId id="8987"/>
            <p14:sldId id="8988"/>
            <p14:sldId id="8989"/>
            <p14:sldId id="8993"/>
            <p14:sldId id="8994"/>
            <p14:sldId id="8996"/>
            <p14:sldId id="89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780E9-970A-4C84-A126-E76672E36271}" type="datetimeFigureOut">
              <a:rPr lang="x-none" smtClean="0"/>
              <a:t>8/12/2022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B56AE-8BE8-4298-872C-8B6A7B52FC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377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5008352-8194-4869-A065-F9F904C9FF3F}" type="slidenum">
              <a:rPr lang="en-IN" sz="1400" b="0" strike="noStrike" spc="-1" smtClean="0">
                <a:latin typeface="Times New Roman"/>
              </a:rPr>
              <a:t>5</a:t>
            </a:fld>
            <a:endParaRPr lang="en-IN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4725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5008352-8194-4869-A065-F9F904C9FF3F}" type="slidenum">
              <a:rPr lang="en-IN" sz="1400" b="0" strike="noStrike" spc="-1" smtClean="0">
                <a:latin typeface="Times New Roman"/>
              </a:rPr>
              <a:t>6</a:t>
            </a:fld>
            <a:endParaRPr lang="en-IN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871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62E1-1831-430D-813D-2FB009C5A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E8E89-AFA4-446E-9544-CB4A6408E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37E3D-FB17-46DC-A240-3B993C4E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6D9E-8DAF-4D8C-AC99-500A9874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5B6C8-167E-4057-9016-2D9AE511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4517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8F65-421B-4B1C-A763-87DA3BCB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1AB74-C9ED-40D0-A5EF-C31C6968D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F8E9-6D5D-4F3D-8F42-13A7A259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7EF33-13DA-4D9B-BADF-6E81D7BB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743BD-3870-4257-8584-DBD26F5E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814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8A37C-E3A0-4171-A55D-7C8E685EE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333EA-818B-4FB5-ADF2-E09821404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50423-7595-4071-B60E-2E3774E8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FE46C-CBFA-4A10-BE03-12A4E485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93B3-3E9C-480C-AB2B-566F9D26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3096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701D-8F02-4BA0-B8F1-EDE59E31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49502-BE88-47FC-B756-B89D0A42E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31E9-6055-470B-BAB6-DC400D8D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EB9C4-AEC3-429F-A7B2-A157FAB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B25E3-3A3B-4FB3-AFEB-96B6A983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4577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B264-3957-441C-9139-C7078ADA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AF9E7-408C-44C0-B063-050F6FB95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B459E-D74A-40C1-AADF-8D2E43B9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02D8-EF71-416A-8AC5-109A9E79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2C31E-F61A-45A7-955A-F3425E28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5889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EF9-DB4F-4A37-9A82-599BE798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5C22-36C0-474B-AC23-87792EFF1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7FD6E-24B5-4199-A372-745766A08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B55EF-B8A9-4F1E-BC75-D3D4AD6D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89EDF-E40E-4209-B66A-DB24158B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7BC1E-5CD3-4B81-9073-09ADB925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3986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D0F3-B693-444C-8179-5BFD9159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97556-A7C7-4117-908F-567065517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45D63-BDA7-4A43-9F21-81F9E32BF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142C-108D-4DDF-837C-732690CA9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676AA-BDBC-4000-B922-782039495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24829-DD0F-47B2-AA1C-276790BF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01D8EE-3D2F-4252-BCDC-799903A2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3329CE-A7E8-499B-B641-0AF9D833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4970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267B-E748-4967-A111-255D7138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E4461D-8E3E-4764-BE90-CEFA44B9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2D725-82B4-424C-BC8B-A78943BD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E5F5F-DFC8-41A9-940C-FF2B322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754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2D7BD-CAFB-4663-A470-771D928A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7E01B-4294-4CE9-9C31-95EB3603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C7703-E8C5-4B48-8925-5F36A976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681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2EE5-8B02-49B4-B977-80B59B57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7452B-3377-4C17-8C47-543B19A2A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FCE6E-8B6A-4649-9BDC-8682845DF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439D7-2B70-4998-A3D5-ADBF980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F572A-5186-4C8A-B8F3-FBA4EDE8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26BF1-C30B-400A-A7DE-7A8C2AFB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059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688C-1A31-4CD4-93CC-898544C2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A098B-8797-4743-A2B2-BA344BD03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FC198-D1A3-4620-A878-6D3DAAB06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89C9A-42F3-44A5-AE51-3669387D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E0552-DFED-4EA2-A767-68B2C7B5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00047-868E-414B-AD11-283EC3704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775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5A9B61-4228-4031-BD8D-64B1B1D9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E06BA-5FE1-4CE9-80D2-6D11FB50B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1B70D-A7B4-4E49-8244-325942553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230A3-F669-42A7-98F7-466288DBEEEC}" type="datetimeFigureOut">
              <a:rPr lang="x-none" smtClean="0"/>
              <a:t>8/12/2022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46342-2DE4-47EB-98F9-156AE8887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FF822-0042-49D4-B60E-50A0B10CD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C0BE-6128-4173-B2D2-76FA4BFE1B36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0343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10" Type="http://schemas.openxmlformats.org/officeDocument/2006/relationships/image" Target="../media/image9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eeglobalinternational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5071-C4E0-4201-9CFA-6AB9A9D72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1152" y="2509305"/>
            <a:ext cx="8989695" cy="1153343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 &amp; PRODUCT - OVERVIEW</a:t>
            </a:r>
            <a:br>
              <a:rPr lang="de-DE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endParaRPr lang="x-none" sz="31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9EC6D-C8E7-4E42-B51B-81735D919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853901"/>
            <a:ext cx="10316920" cy="1655762"/>
          </a:xfrm>
        </p:spPr>
        <p:txBody>
          <a:bodyPr/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Expert of Smart Factory Solution  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DE566-2F87-44F1-9AE3-40EF24A7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" y="0"/>
            <a:ext cx="3945266" cy="11533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EE826-0BA9-481B-A67B-5B97B816C6CC}"/>
              </a:ext>
            </a:extLst>
          </p:cNvPr>
          <p:cNvSpPr txBox="1"/>
          <p:nvPr/>
        </p:nvSpPr>
        <p:spPr>
          <a:xfrm>
            <a:off x="389438" y="4395203"/>
            <a:ext cx="11124537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Expert of Smart Factory Solutions &amp; Industry 4.0</a:t>
            </a:r>
            <a:endParaRPr lang="x-non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7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CFB7BCD5-99A5-44D0-BED1-0CF43FD38F85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IoT Node Sensors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F464A-A513-4770-9ADC-E96480986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2" y="948822"/>
            <a:ext cx="11746043" cy="47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6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CFB7BCD5-99A5-44D0-BED1-0CF43FD38F85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Source Sans Pro Light" panose="020B0403030403020204" pitchFamily="34" charset="0"/>
                <a:cs typeface="Open Sans Light" panose="020B0306030504020204" pitchFamily="34" charset="0"/>
              </a:rPr>
              <a:t>Condition Monitoring/ Predictive Maintenance (Artificial Intelligence/ Vibraton Data Analytics )</a:t>
            </a:r>
            <a:endParaRPr lang="x-none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6EEAD-0081-4161-B529-5BFAF8C8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7" y="4073575"/>
            <a:ext cx="6925191" cy="2657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80E8F-2D8E-4649-8FE7-9106734B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0" y="752616"/>
            <a:ext cx="6904391" cy="324226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87BEFE5-ECC1-4D8A-B987-2EFF2982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06" y="752616"/>
            <a:ext cx="4290323" cy="294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CA8E2-2CC9-4A69-A3C0-E65F59D4D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706" y="3835160"/>
            <a:ext cx="4305925" cy="28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8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08B304E1-6D0F-442B-AFC2-B2D2BD0FE0EF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Source Sans Pro Light" panose="020B0403030403020204" pitchFamily="34" charset="0"/>
                <a:cs typeface="Open Sans Light" panose="020B0306030504020204" pitchFamily="34" charset="0"/>
              </a:rPr>
              <a:t>Condition Monitoring/ Predictive Maintenance (Artificial Intelligence/ Vibraton Data Analytics )</a:t>
            </a:r>
            <a:endParaRPr lang="x-none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B7F7B-F95A-47E8-887C-23E935F84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348"/>
            <a:ext cx="12192000" cy="61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1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AA065CA5-906B-4DB8-AD7F-054EA2FFCEE3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Source Sans Pro Light" panose="020B0403030403020204" pitchFamily="34" charset="0"/>
                <a:cs typeface="Open Sans Light" panose="020B0306030504020204" pitchFamily="34" charset="0"/>
              </a:rPr>
              <a:t>Condition Monitoring/ Predictive Maintenance (Artificial Intelligence/ Vibraton Data Analytics )</a:t>
            </a:r>
            <a:endParaRPr lang="x-none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2AA5F-A78C-4255-9656-5AE413FBAA8F}"/>
              </a:ext>
            </a:extLst>
          </p:cNvPr>
          <p:cNvSpPr txBox="1"/>
          <p:nvPr/>
        </p:nvSpPr>
        <p:spPr>
          <a:xfrm>
            <a:off x="291275" y="1246769"/>
            <a:ext cx="10835077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Increases equipment uptime by 10%-20% while reducing overall maintenance costs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 unplanned failure more than 90 %.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Safety for both the machine as well as the Operating personnel 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Cost-efficient way to capture vibration and temperature data continuously for predictive maintenance.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deployment to existing or new machinery. Fully wireless, no need for wiring.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 Advise for schedule planned Maintenance for equipment.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Asset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Availability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Asset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utilization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Failure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</a:t>
            </a:r>
            <a:r>
              <a:rPr lang="de-DE" sz="2000" dirty="0">
                <a:solidFill>
                  <a:srgbClr val="2C32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Asset Excellence </a:t>
            </a:r>
            <a:endParaRPr lang="en-IN" sz="2000" dirty="0">
              <a:solidFill>
                <a:srgbClr val="2C323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2C323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2C323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1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17A80CCD-81A0-4066-8AEB-4465A2047496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Source Sans Pro Light" panose="020B0403030403020204" pitchFamily="34" charset="0"/>
                <a:cs typeface="Open Sans Light" panose="020B0306030504020204" pitchFamily="34" charset="0"/>
              </a:rPr>
              <a:t>Asset Monitoring- Track &amp; Trace</a:t>
            </a:r>
            <a:endParaRPr lang="x-none" dirty="0">
              <a:latin typeface="Bahnschrift SemiBold Condensed" panose="020B0502040204020203" pitchFamily="34" charset="0"/>
            </a:endParaRPr>
          </a:p>
        </p:txBody>
      </p:sp>
      <p:pic>
        <p:nvPicPr>
          <p:cNvPr id="2050" name="Picture 2" descr="How Bluetooth Asset Tracking Enhances Business Tracking | Comparesoft">
            <a:extLst>
              <a:ext uri="{FF2B5EF4-FFF2-40B4-BE49-F238E27FC236}">
                <a16:creationId xmlns:a16="http://schemas.microsoft.com/office/drawing/2014/main" id="{62178E46-F85A-48ED-A97E-93CE3316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52" y="740977"/>
            <a:ext cx="4524686" cy="27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40573-5569-4727-91CC-D4CC5F87AE1C}"/>
              </a:ext>
            </a:extLst>
          </p:cNvPr>
          <p:cNvSpPr txBox="1"/>
          <p:nvPr/>
        </p:nvSpPr>
        <p:spPr>
          <a:xfrm>
            <a:off x="126478" y="770957"/>
            <a:ext cx="6136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Bahnschrift SemiBold Condensed" panose="020B0502040204020203" pitchFamily="34" charset="0"/>
              </a:rPr>
              <a:t>Track and Trace and Analytic solutions</a:t>
            </a:r>
            <a:endParaRPr lang="x-none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D4661-7AEA-40B1-B942-AD6504490B0A}"/>
              </a:ext>
            </a:extLst>
          </p:cNvPr>
          <p:cNvSpPr txBox="1"/>
          <p:nvPr/>
        </p:nvSpPr>
        <p:spPr>
          <a:xfrm>
            <a:off x="489991" y="1446472"/>
            <a:ext cx="613659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 SemiBold Condensed" panose="020B0502040204020203" pitchFamily="34" charset="0"/>
              </a:rPr>
              <a:t>Solution for tracking (Presence and position detection)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Assets &amp; Tools,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Vehicles &amp; Yards,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Management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 asset and tool lifecycle.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Registration, Allocation, Maintenance and Repairs, Decommissioning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asset maintenance reporting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warranty, repairs and insurance status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visibility and tracking of assets across the premise</a:t>
            </a:r>
            <a:endParaRPr lang="x-non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Asset Tracking for Warehouse - Soft Designers">
            <a:extLst>
              <a:ext uri="{FF2B5EF4-FFF2-40B4-BE49-F238E27FC236}">
                <a16:creationId xmlns:a16="http://schemas.microsoft.com/office/drawing/2014/main" id="{767C65A5-86D0-4E52-9FEC-AFB413F8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45" y="3824565"/>
            <a:ext cx="4448100" cy="23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63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5D4DB909-6909-4AD9-B577-E8E1BC75079F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Source Sans Pro Light" panose="020B0403030403020204" pitchFamily="34" charset="0"/>
                <a:cs typeface="Open Sans Light" panose="020B0306030504020204" pitchFamily="34" charset="0"/>
              </a:rPr>
              <a:t>Asset Monitoring- Video Analytics </a:t>
            </a:r>
            <a:endParaRPr lang="x-none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3F34F4D-D504-3DD2-DF2E-2879ED45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520" y="1171746"/>
            <a:ext cx="7312570" cy="525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A81AF9-F5EB-BF43-9823-624D37867F3A}"/>
              </a:ext>
            </a:extLst>
          </p:cNvPr>
          <p:cNvSpPr txBox="1"/>
          <p:nvPr/>
        </p:nvSpPr>
        <p:spPr>
          <a:xfrm>
            <a:off x="2421359" y="2958209"/>
            <a:ext cx="5897460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177" b="1" dirty="0"/>
              <a:t>WEB BASED communication Software</a:t>
            </a:r>
            <a:r>
              <a:rPr lang="en-IN" sz="2177" dirty="0"/>
              <a:t> </a:t>
            </a:r>
          </a:p>
          <a:p>
            <a:pPr algn="ctr"/>
            <a:r>
              <a:rPr lang="en-IN" sz="2177" dirty="0"/>
              <a:t>for Face Based </a:t>
            </a:r>
          </a:p>
          <a:p>
            <a:pPr algn="ctr"/>
            <a:r>
              <a:rPr lang="en-IN" sz="2177" dirty="0"/>
              <a:t>Attendance Solution </a:t>
            </a:r>
          </a:p>
        </p:txBody>
      </p:sp>
    </p:spTree>
    <p:extLst>
      <p:ext uri="{BB962C8B-B14F-4D97-AF65-F5344CB8AC3E}">
        <p14:creationId xmlns:p14="http://schemas.microsoft.com/office/powerpoint/2010/main" val="209679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5D4DB909-6909-4AD9-B577-E8E1BC75079F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Source Sans Pro Light" panose="020B0403030403020204" pitchFamily="34" charset="0"/>
                <a:cs typeface="Open Sans Light" panose="020B0306030504020204" pitchFamily="34" charset="0"/>
              </a:rPr>
              <a:t>Asset Monitoring- Video Analytics </a:t>
            </a:r>
            <a:endParaRPr lang="x-none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6DAD4-AAC2-4F03-8D03-4EF0A4EDF807}"/>
              </a:ext>
            </a:extLst>
          </p:cNvPr>
          <p:cNvSpPr txBox="1"/>
          <p:nvPr/>
        </p:nvSpPr>
        <p:spPr>
          <a:xfrm>
            <a:off x="396239" y="967230"/>
            <a:ext cx="63770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Track and Trace and Video Analytic solutions</a:t>
            </a:r>
          </a:p>
          <a:p>
            <a:r>
              <a:rPr lang="en-GB" sz="24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 recognition &amp; Attendance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Job Hours calculation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on work place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Theft identification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period of vehicle and people inside the premises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Unauthorised people movement inside the different zones of premises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Unauthorised vehicular movement inside the premises 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and raise alarm based on rule</a:t>
            </a:r>
            <a:endParaRPr lang="x-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8CA53-0A6C-4EC6-8071-CB01E608A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507" y="1019386"/>
            <a:ext cx="4742474" cy="51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13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 </a:t>
            </a:r>
            <a:r>
              <a:rPr lang="en-IN" sz="2400" b="1" dirty="0" err="1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Assisto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8CFF40-736C-B2A1-6DF9-5474C76C665C}"/>
              </a:ext>
            </a:extLst>
          </p:cNvPr>
          <p:cNvSpPr txBox="1"/>
          <p:nvPr/>
        </p:nvSpPr>
        <p:spPr>
          <a:xfrm>
            <a:off x="4582160" y="1116057"/>
            <a:ext cx="4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Model Framework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838F46-8826-F7FA-7C01-F7269171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97" y="1732280"/>
            <a:ext cx="85439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62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 </a:t>
            </a:r>
            <a:r>
              <a:rPr lang="en-IN" sz="2400" b="1" dirty="0" err="1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Assisto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B77DB-9FE6-58F1-5046-1D0326EC032C}"/>
              </a:ext>
            </a:extLst>
          </p:cNvPr>
          <p:cNvSpPr txBox="1"/>
          <p:nvPr/>
        </p:nvSpPr>
        <p:spPr>
          <a:xfrm>
            <a:off x="396239" y="1566670"/>
            <a:ext cx="57899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 Tool Integrated Dashboard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Unified View for Database Analysis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Asset Tracking, route optimization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Asset health &amp; Life cycle management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Supplies and inventory check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 Forecasting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Bring in more efficiency &amp; transparency in SCM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Handling floor queries </a:t>
            </a:r>
          </a:p>
          <a:p>
            <a:pPr indent="354013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Updates and delivery notifications </a:t>
            </a:r>
          </a:p>
          <a:p>
            <a:pPr marL="360000" indent="-360000" algn="l">
              <a:buFont typeface="+mj-lt"/>
              <a:buAutoNum type="arabicPeriod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 Automation, including regular admin tasks like invoicing</a:t>
            </a:r>
            <a:br>
              <a:rPr lang="en-US" sz="2000" dirty="0"/>
            </a:br>
            <a:endParaRPr lang="en-GB" sz="2400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4D437D-80A2-35AF-F6B3-B0D577C4A326}"/>
              </a:ext>
            </a:extLst>
          </p:cNvPr>
          <p:cNvSpPr txBox="1"/>
          <p:nvPr/>
        </p:nvSpPr>
        <p:spPr>
          <a:xfrm>
            <a:off x="6096000" y="1566669"/>
            <a:ext cx="5789957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Improving organization efficiency through process optimization AI tool 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access to knowledge and databases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Ease the learning curve for new hire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 WhatsApp/ Telegram Bot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Attendance on the go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insight into Employee leaves, insurance policies &amp; other statutory compliances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 efficiency monitoring analysis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 Iteration monitoring based on employee behavioral analysis</a:t>
            </a:r>
          </a:p>
          <a:p>
            <a:pPr marL="360000" indent="-360000">
              <a:buFont typeface="+mj-lt"/>
              <a:buAutoNum type="arabicPeriod" startAt="11"/>
              <a:tabLst>
                <a:tab pos="1778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Cyber Threat Analysis from Multiple Security Device</a:t>
            </a:r>
          </a:p>
          <a:p>
            <a:pPr indent="354013">
              <a:buFont typeface="+mj-lt"/>
              <a:buAutoNum type="arabicPeriod" startAt="11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Customized Reporting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8CFF40-736C-B2A1-6DF9-5474C76C665C}"/>
              </a:ext>
            </a:extLst>
          </p:cNvPr>
          <p:cNvSpPr txBox="1"/>
          <p:nvPr/>
        </p:nvSpPr>
        <p:spPr>
          <a:xfrm>
            <a:off x="762000" y="1197337"/>
            <a:ext cx="4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Tools - Internal use for organisation</a:t>
            </a:r>
          </a:p>
        </p:txBody>
      </p:sp>
    </p:spTree>
    <p:extLst>
      <p:ext uri="{BB962C8B-B14F-4D97-AF65-F5344CB8AC3E}">
        <p14:creationId xmlns:p14="http://schemas.microsoft.com/office/powerpoint/2010/main" val="337794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 </a:t>
            </a:r>
            <a:r>
              <a:rPr lang="en-IN" sz="2400" b="1" dirty="0" err="1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Assisto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B77DB-9FE6-58F1-5046-1D0326EC032C}"/>
              </a:ext>
            </a:extLst>
          </p:cNvPr>
          <p:cNvSpPr txBox="1"/>
          <p:nvPr/>
        </p:nvSpPr>
        <p:spPr>
          <a:xfrm>
            <a:off x="396239" y="1566670"/>
            <a:ext cx="636016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report/ dashboard for 3rd party vendors  </a:t>
            </a:r>
          </a:p>
          <a:p>
            <a:pPr marL="360000" indent="-360000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Multi-vendor coordinated conversation</a:t>
            </a:r>
          </a:p>
          <a:p>
            <a:pPr marL="360000" indent="-360000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 recommendation </a:t>
            </a:r>
          </a:p>
          <a:p>
            <a:pPr marL="360000" indent="-360000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Handling customer service efficiently, reducing L1-L2 cost</a:t>
            </a:r>
          </a:p>
          <a:p>
            <a:pPr marL="360000" indent="-360000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an interactive platform for vendors and customers </a:t>
            </a:r>
          </a:p>
          <a:p>
            <a:pPr marL="360000" indent="-360000" algn="l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 content through online channels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91109-8412-5DDA-42A2-B3E35B3601FF}"/>
              </a:ext>
            </a:extLst>
          </p:cNvPr>
          <p:cNvSpPr txBox="1"/>
          <p:nvPr/>
        </p:nvSpPr>
        <p:spPr>
          <a:xfrm>
            <a:off x="762000" y="1197337"/>
            <a:ext cx="575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Tools - External / 3</a:t>
            </a:r>
            <a:r>
              <a:rPr lang="en-IN" sz="2000" b="1" baseline="30000" dirty="0"/>
              <a:t>rd</a:t>
            </a:r>
            <a:r>
              <a:rPr lang="en-IN" sz="2000" b="1" dirty="0"/>
              <a:t> party interface for organisation</a:t>
            </a:r>
          </a:p>
        </p:txBody>
      </p:sp>
    </p:spTree>
    <p:extLst>
      <p:ext uri="{BB962C8B-B14F-4D97-AF65-F5344CB8AC3E}">
        <p14:creationId xmlns:p14="http://schemas.microsoft.com/office/powerpoint/2010/main" val="85753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5071-C4E0-4201-9CFA-6AB9A9D72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967" y="1083040"/>
            <a:ext cx="7742419" cy="1153343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International-Overview</a:t>
            </a:r>
            <a:br>
              <a:rPr lang="de-DE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endParaRPr lang="x-none" sz="31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04837A2-0EA5-48A2-8B96-807BAB55D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7085"/>
            <a:ext cx="12191998" cy="595007"/>
          </a:xfrm>
          <a:solidFill>
            <a:srgbClr val="0070C0"/>
          </a:solidFill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International-Overview</a:t>
            </a:r>
            <a:endParaRPr lang="x-non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A4984C-990E-4854-93D2-9EAB8146A857}"/>
              </a:ext>
            </a:extLst>
          </p:cNvPr>
          <p:cNvSpPr/>
          <p:nvPr/>
        </p:nvSpPr>
        <p:spPr>
          <a:xfrm>
            <a:off x="140853" y="1132178"/>
            <a:ext cx="1457792" cy="1265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are  Industry Experts 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4E53F6-A333-4E86-93D4-6F9DF8A74A1F}"/>
              </a:ext>
            </a:extLst>
          </p:cNvPr>
          <p:cNvSpPr/>
          <p:nvPr/>
        </p:nvSpPr>
        <p:spPr>
          <a:xfrm>
            <a:off x="1639304" y="1017993"/>
            <a:ext cx="1428786" cy="1366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Combined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1E18CD-6772-4D86-9263-2DBF0E85E4F7}"/>
              </a:ext>
            </a:extLst>
          </p:cNvPr>
          <p:cNvSpPr/>
          <p:nvPr/>
        </p:nvSpPr>
        <p:spPr>
          <a:xfrm>
            <a:off x="4689384" y="931945"/>
            <a:ext cx="1705610" cy="1443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Partnering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Advance Digital Technologies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5FB91D-CB25-4ACC-881F-400199ACCF96}"/>
              </a:ext>
            </a:extLst>
          </p:cNvPr>
          <p:cNvSpPr/>
          <p:nvPr/>
        </p:nvSpPr>
        <p:spPr>
          <a:xfrm>
            <a:off x="6400245" y="785608"/>
            <a:ext cx="1907244" cy="1609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Hands on Knowledge in Manufacturing Business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8E00E4-BC9D-4BB3-B871-57AF5FB1E738}"/>
              </a:ext>
            </a:extLst>
          </p:cNvPr>
          <p:cNvSpPr/>
          <p:nvPr/>
        </p:nvSpPr>
        <p:spPr>
          <a:xfrm>
            <a:off x="3107237" y="962047"/>
            <a:ext cx="1542630" cy="1424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 in Plant / Factory Automation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8655B4-F261-404D-AAB1-F9699478DA0F}"/>
              </a:ext>
            </a:extLst>
          </p:cNvPr>
          <p:cNvCxnSpPr>
            <a:cxnSpLocks/>
          </p:cNvCxnSpPr>
          <p:nvPr/>
        </p:nvCxnSpPr>
        <p:spPr>
          <a:xfrm>
            <a:off x="20935" y="5843879"/>
            <a:ext cx="121645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9FA8157-D7E3-49AD-AF7D-0F58BC6F88D7}"/>
              </a:ext>
            </a:extLst>
          </p:cNvPr>
          <p:cNvSpPr/>
          <p:nvPr/>
        </p:nvSpPr>
        <p:spPr>
          <a:xfrm>
            <a:off x="10023601" y="684927"/>
            <a:ext cx="2048798" cy="17053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 on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Cyber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Security, Total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Wieless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Cloud Migration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BDBECA-EF9E-4EAD-AF93-C20676E5A2A1}"/>
              </a:ext>
            </a:extLst>
          </p:cNvPr>
          <p:cNvSpPr/>
          <p:nvPr/>
        </p:nvSpPr>
        <p:spPr>
          <a:xfrm>
            <a:off x="8317991" y="746791"/>
            <a:ext cx="1705610" cy="1670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 4.0 and Advance </a:t>
            </a:r>
            <a:r>
              <a:rPr lang="de-DE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Digitalization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2B015-8D70-4D2B-A5A6-E603B0104A14}"/>
              </a:ext>
            </a:extLst>
          </p:cNvPr>
          <p:cNvSpPr txBox="1"/>
          <p:nvPr/>
        </p:nvSpPr>
        <p:spPr>
          <a:xfrm>
            <a:off x="290434" y="2689765"/>
            <a:ext cx="614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International-Overview</a:t>
            </a:r>
            <a:endParaRPr lang="x-non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52ACAC-32E2-4492-8F27-D0C2CD74B907}"/>
              </a:ext>
            </a:extLst>
          </p:cNvPr>
          <p:cNvSpPr txBox="1"/>
          <p:nvPr/>
        </p:nvSpPr>
        <p:spPr>
          <a:xfrm>
            <a:off x="167085" y="2508008"/>
            <a:ext cx="1143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Mission: Help Organization to Improve Overall Plant Effectviness ( OPE) &amp; Increase  Competitve Advantage </a:t>
            </a:r>
            <a:endParaRPr lang="x-none" sz="2400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F58F1419-088B-4E6D-BFFB-4174A2AF6C1A}"/>
              </a:ext>
            </a:extLst>
          </p:cNvPr>
          <p:cNvSpPr/>
          <p:nvPr/>
        </p:nvSpPr>
        <p:spPr>
          <a:xfrm>
            <a:off x="570472" y="3951160"/>
            <a:ext cx="1150495" cy="32465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IoT</a:t>
            </a:r>
            <a:endParaRPr lang="x-none" sz="14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85246944-04AA-42C1-934D-B58E96395130}"/>
              </a:ext>
            </a:extLst>
          </p:cNvPr>
          <p:cNvSpPr/>
          <p:nvPr/>
        </p:nvSpPr>
        <p:spPr>
          <a:xfrm>
            <a:off x="2178031" y="4421262"/>
            <a:ext cx="1183513" cy="52585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IIoT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24EAF376-0E8C-47C9-9B7D-5068810CBBE2}"/>
              </a:ext>
            </a:extLst>
          </p:cNvPr>
          <p:cNvSpPr/>
          <p:nvPr/>
        </p:nvSpPr>
        <p:spPr>
          <a:xfrm>
            <a:off x="3298586" y="4442477"/>
            <a:ext cx="1651416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 Computing </a:t>
            </a:r>
            <a:endParaRPr lang="x-non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4AC1590B-0BE5-4C12-901C-220A79E0A417}"/>
              </a:ext>
            </a:extLst>
          </p:cNvPr>
          <p:cNvSpPr/>
          <p:nvPr/>
        </p:nvSpPr>
        <p:spPr>
          <a:xfrm>
            <a:off x="4822319" y="4343007"/>
            <a:ext cx="2376885" cy="67706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Totaly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wireless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Cloud Migration</a:t>
            </a:r>
            <a:endParaRPr lang="x-non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F2E0A603-0DA5-4572-B9D3-9EA86EC49280}"/>
              </a:ext>
            </a:extLst>
          </p:cNvPr>
          <p:cNvSpPr/>
          <p:nvPr/>
        </p:nvSpPr>
        <p:spPr>
          <a:xfrm>
            <a:off x="570471" y="5006976"/>
            <a:ext cx="1150495" cy="36699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IIoT</a:t>
            </a:r>
            <a:endParaRPr lang="x-none" sz="14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8DD9D049-A279-47D5-8B4A-A3C45A38A833}"/>
              </a:ext>
            </a:extLst>
          </p:cNvPr>
          <p:cNvSpPr/>
          <p:nvPr/>
        </p:nvSpPr>
        <p:spPr>
          <a:xfrm>
            <a:off x="7084964" y="4344353"/>
            <a:ext cx="2195610" cy="6591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Data Analytics </a:t>
            </a:r>
            <a:endParaRPr lang="x-non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C27D0F1F-8A97-4A4C-875D-16D643670626}"/>
              </a:ext>
            </a:extLst>
          </p:cNvPr>
          <p:cNvSpPr/>
          <p:nvPr/>
        </p:nvSpPr>
        <p:spPr>
          <a:xfrm>
            <a:off x="9097030" y="4349480"/>
            <a:ext cx="2666168" cy="6540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&amp; ML (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Intelligence</a:t>
            </a:r>
            <a:r>
              <a:rPr lang="de-DE" sz="1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)</a:t>
            </a:r>
            <a:endParaRPr lang="x-none" sz="1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34943B-F1FA-4625-95DA-1A8C916C58F4}"/>
              </a:ext>
            </a:extLst>
          </p:cNvPr>
          <p:cNvSpPr txBox="1"/>
          <p:nvPr/>
        </p:nvSpPr>
        <p:spPr>
          <a:xfrm>
            <a:off x="290434" y="3185107"/>
            <a:ext cx="2504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Vibration, Sound, Piezo Electric, Proximeter REED, Infrared, Temperature, Barometer, Speed</a:t>
            </a:r>
          </a:p>
          <a:p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Sensor,Moisture, Humidity, PH;  Energy Meter, Current, voltag, etc.</a:t>
            </a:r>
            <a:endParaRPr lang="x-none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E0C6C9-01F7-4608-9C09-D2BB1FD04595}"/>
              </a:ext>
            </a:extLst>
          </p:cNvPr>
          <p:cNvSpPr txBox="1"/>
          <p:nvPr/>
        </p:nvSpPr>
        <p:spPr>
          <a:xfrm>
            <a:off x="290434" y="5378191"/>
            <a:ext cx="25049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Video, RF Tag, BLE; Track &amp; Trace, Asset Tacking Raw Material, Inventory , Manpower, etc</a:t>
            </a:r>
            <a:endParaRPr lang="x-none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D44BEB-DFC2-4D91-91BB-843A864FE796}"/>
              </a:ext>
            </a:extLst>
          </p:cNvPr>
          <p:cNvSpPr/>
          <p:nvPr/>
        </p:nvSpPr>
        <p:spPr>
          <a:xfrm>
            <a:off x="5749448" y="3803892"/>
            <a:ext cx="1801305" cy="4336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Manufacturing Excellence</a:t>
            </a:r>
            <a:endParaRPr lang="x-non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2528DC-766C-46CF-BD6F-C154D9F7A4D9}"/>
              </a:ext>
            </a:extLst>
          </p:cNvPr>
          <p:cNvSpPr/>
          <p:nvPr/>
        </p:nvSpPr>
        <p:spPr>
          <a:xfrm>
            <a:off x="7836785" y="3798074"/>
            <a:ext cx="1350546" cy="433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Excellence</a:t>
            </a:r>
            <a:endParaRPr lang="x-non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D696FA-779A-4D1F-8778-67DFBF20AAEE}"/>
              </a:ext>
            </a:extLst>
          </p:cNvPr>
          <p:cNvSpPr/>
          <p:nvPr/>
        </p:nvSpPr>
        <p:spPr>
          <a:xfrm>
            <a:off x="9331124" y="3798075"/>
            <a:ext cx="1121238" cy="43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Excellence</a:t>
            </a:r>
            <a:endParaRPr lang="x-non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EA55BA-B644-477F-8244-F8543510351B}"/>
              </a:ext>
            </a:extLst>
          </p:cNvPr>
          <p:cNvSpPr/>
          <p:nvPr/>
        </p:nvSpPr>
        <p:spPr>
          <a:xfrm>
            <a:off x="10595881" y="3796979"/>
            <a:ext cx="1121238" cy="433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Excellence</a:t>
            </a:r>
            <a:endParaRPr lang="x-non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8492F2-8EF0-408E-876C-021034049708}"/>
              </a:ext>
            </a:extLst>
          </p:cNvPr>
          <p:cNvSpPr/>
          <p:nvPr/>
        </p:nvSpPr>
        <p:spPr>
          <a:xfrm>
            <a:off x="7836785" y="3185107"/>
            <a:ext cx="3880334" cy="488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Plant Effectviness &amp; Competitve Advantage</a:t>
            </a:r>
            <a:endParaRPr lang="x-non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1E9762D-B164-4681-B07D-FDBA2EA27B82}"/>
              </a:ext>
            </a:extLst>
          </p:cNvPr>
          <p:cNvCxnSpPr>
            <a:cxnSpLocks/>
            <a:stCxn id="25" idx="3"/>
            <a:endCxn id="28" idx="0"/>
          </p:cNvCxnSpPr>
          <p:nvPr/>
        </p:nvCxnSpPr>
        <p:spPr>
          <a:xfrm>
            <a:off x="1720967" y="4113490"/>
            <a:ext cx="917358" cy="3077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EDF3CDA-D4BD-4EE8-8181-4DCF918723CE}"/>
              </a:ext>
            </a:extLst>
          </p:cNvPr>
          <p:cNvCxnSpPr>
            <a:cxnSpLocks/>
          </p:cNvCxnSpPr>
          <p:nvPr/>
        </p:nvCxnSpPr>
        <p:spPr>
          <a:xfrm>
            <a:off x="13741" y="2412169"/>
            <a:ext cx="121645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9B689743-7B72-4A7C-883E-4B842ADD6D2D}"/>
              </a:ext>
            </a:extLst>
          </p:cNvPr>
          <p:cNvCxnSpPr>
            <a:cxnSpLocks/>
            <a:stCxn id="31" idx="3"/>
            <a:endCxn id="28" idx="2"/>
          </p:cNvCxnSpPr>
          <p:nvPr/>
        </p:nvCxnSpPr>
        <p:spPr>
          <a:xfrm flipV="1">
            <a:off x="1720966" y="4947112"/>
            <a:ext cx="917359" cy="2433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row: Chevron 55">
            <a:extLst>
              <a:ext uri="{FF2B5EF4-FFF2-40B4-BE49-F238E27FC236}">
                <a16:creationId xmlns:a16="http://schemas.microsoft.com/office/drawing/2014/main" id="{9209D2BE-7836-448E-8836-22FEE95E7968}"/>
              </a:ext>
            </a:extLst>
          </p:cNvPr>
          <p:cNvSpPr/>
          <p:nvPr/>
        </p:nvSpPr>
        <p:spPr>
          <a:xfrm>
            <a:off x="3271153" y="3835546"/>
            <a:ext cx="1454509" cy="4336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Enterprise Solution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Arrow: Chevron 56">
            <a:extLst>
              <a:ext uri="{FF2B5EF4-FFF2-40B4-BE49-F238E27FC236}">
                <a16:creationId xmlns:a16="http://schemas.microsoft.com/office/drawing/2014/main" id="{58E040F2-5C2C-4FCD-8AE1-0AB68D805139}"/>
              </a:ext>
            </a:extLst>
          </p:cNvPr>
          <p:cNvSpPr/>
          <p:nvPr/>
        </p:nvSpPr>
        <p:spPr>
          <a:xfrm>
            <a:off x="3361544" y="5113039"/>
            <a:ext cx="1362971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PLC,DCS, SCADA</a:t>
            </a:r>
            <a:endParaRPr lang="x-none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FD9DFD-ADD2-4865-9BFF-5B6F2B86DCA3}"/>
              </a:ext>
            </a:extLst>
          </p:cNvPr>
          <p:cNvCxnSpPr>
            <a:cxnSpLocks/>
          </p:cNvCxnSpPr>
          <p:nvPr/>
        </p:nvCxnSpPr>
        <p:spPr>
          <a:xfrm>
            <a:off x="4011967" y="4269187"/>
            <a:ext cx="0" cy="173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EECD5B1-DAED-405B-AFC1-9AE1A74DEA10}"/>
              </a:ext>
            </a:extLst>
          </p:cNvPr>
          <p:cNvCxnSpPr>
            <a:cxnSpLocks/>
          </p:cNvCxnSpPr>
          <p:nvPr/>
        </p:nvCxnSpPr>
        <p:spPr>
          <a:xfrm flipH="1" flipV="1">
            <a:off x="4025624" y="4927109"/>
            <a:ext cx="113" cy="185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lthen Sensors &amp; Controls">
            <a:extLst>
              <a:ext uri="{FF2B5EF4-FFF2-40B4-BE49-F238E27FC236}">
                <a16:creationId xmlns:a16="http://schemas.microsoft.com/office/drawing/2014/main" id="{B9F625F8-F7D3-42B4-B176-03CFC6EF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90" y="6204901"/>
            <a:ext cx="1083547" cy="3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u: Digital Modernization, Azure Cloud Services | MSP Expert">
            <a:extLst>
              <a:ext uri="{FF2B5EF4-FFF2-40B4-BE49-F238E27FC236}">
                <a16:creationId xmlns:a16="http://schemas.microsoft.com/office/drawing/2014/main" id="{BCCE43C2-3576-49EF-A0B8-2FF71E52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68" y="6162258"/>
            <a:ext cx="951447" cy="42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Arrow: Striped Right 1023">
            <a:extLst>
              <a:ext uri="{FF2B5EF4-FFF2-40B4-BE49-F238E27FC236}">
                <a16:creationId xmlns:a16="http://schemas.microsoft.com/office/drawing/2014/main" id="{81A9DFC4-3313-43C8-9AC2-FDCBC5E17C8B}"/>
              </a:ext>
            </a:extLst>
          </p:cNvPr>
          <p:cNvSpPr/>
          <p:nvPr/>
        </p:nvSpPr>
        <p:spPr>
          <a:xfrm>
            <a:off x="29976" y="5887612"/>
            <a:ext cx="2301452" cy="9703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Technology Partners </a:t>
            </a:r>
            <a:endParaRPr lang="x-none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6F4DE40-6421-4D09-9AE9-18CEE4D54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655" y="6223780"/>
            <a:ext cx="1206014" cy="2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TC (software company) - Wikipedia">
            <a:extLst>
              <a:ext uri="{FF2B5EF4-FFF2-40B4-BE49-F238E27FC236}">
                <a16:creationId xmlns:a16="http://schemas.microsoft.com/office/drawing/2014/main" id="{8E02E643-7B47-45DC-9336-17E328F4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71" y="6190617"/>
            <a:ext cx="850699" cy="3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913" y="6102229"/>
            <a:ext cx="833355" cy="480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524" y="6209493"/>
            <a:ext cx="1930335" cy="34281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7448535-C7DE-2817-2EAA-953FF1B26C57}"/>
              </a:ext>
            </a:extLst>
          </p:cNvPr>
          <p:cNvSpPr/>
          <p:nvPr/>
        </p:nvSpPr>
        <p:spPr>
          <a:xfrm>
            <a:off x="7550753" y="3904895"/>
            <a:ext cx="286032" cy="155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9705C8D5-4B74-4709-60B7-33E13DD65C5B}"/>
              </a:ext>
            </a:extLst>
          </p:cNvPr>
          <p:cNvSpPr/>
          <p:nvPr/>
        </p:nvSpPr>
        <p:spPr>
          <a:xfrm rot="3067055">
            <a:off x="9186243" y="3947118"/>
            <a:ext cx="147478" cy="15655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Plus Sign 45">
            <a:extLst>
              <a:ext uri="{FF2B5EF4-FFF2-40B4-BE49-F238E27FC236}">
                <a16:creationId xmlns:a16="http://schemas.microsoft.com/office/drawing/2014/main" id="{3355FBEA-8EA8-713E-7C74-33F965879A88}"/>
              </a:ext>
            </a:extLst>
          </p:cNvPr>
          <p:cNvSpPr/>
          <p:nvPr/>
        </p:nvSpPr>
        <p:spPr>
          <a:xfrm rot="3067055">
            <a:off x="10447978" y="3947120"/>
            <a:ext cx="147478" cy="15655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7" name="Google Shape;1990;p6">
            <a:extLst>
              <a:ext uri="{FF2B5EF4-FFF2-40B4-BE49-F238E27FC236}">
                <a16:creationId xmlns:a16="http://schemas.microsoft.com/office/drawing/2014/main" id="{4352DDBF-B0A6-8942-3E83-11C21652BF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b="29391"/>
          <a:stretch/>
        </p:blipFill>
        <p:spPr>
          <a:xfrm>
            <a:off x="10895544" y="6216521"/>
            <a:ext cx="1003093" cy="2668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E14FD11-27B9-48E7-4E60-505B2A93F7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253984"/>
              </p:ext>
            </p:extLst>
          </p:nvPr>
        </p:nvGraphicFramePr>
        <p:xfrm>
          <a:off x="9807427" y="6225244"/>
          <a:ext cx="1067008" cy="252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1645920" imgH="388800" progId="Paint.Picture">
                  <p:embed/>
                </p:oleObj>
              </mc:Choice>
              <mc:Fallback>
                <p:oleObj name="Bitmap Image" r:id="rId9" imgW="1645920" imgH="388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07427" y="6225244"/>
                        <a:ext cx="1067008" cy="252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923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B77DB-9FE6-58F1-5046-1D0326EC032C}"/>
              </a:ext>
            </a:extLst>
          </p:cNvPr>
          <p:cNvSpPr txBox="1"/>
          <p:nvPr/>
        </p:nvSpPr>
        <p:spPr>
          <a:xfrm>
            <a:off x="396239" y="967230"/>
            <a:ext cx="5789957" cy="5773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Cloud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AWS, Azure, GCP, </a:t>
            </a:r>
            <a:r>
              <a:rPr lang="en-IN" sz="2000" dirty="0" err="1"/>
              <a:t>DigitalOcean</a:t>
            </a:r>
            <a:r>
              <a:rPr lang="en-IN" sz="2000" dirty="0"/>
              <a:t>, Heroku 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IoT core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AWS IoT Core , Step functions, Device shadow, Digital Twin, Rule Engine 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Embedded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C/C++, QT, Microcontrollers, Device engineering, Gateway engineering, Communication protocols, 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Web Apps Development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Microservices, Java, .NET Core, Typescript, Python, React, Angular, MEAN, MongoDB, PostgreSQL, ELK 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Mobile Apps Development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Java, Kotlin, Swift, React Native, Ionic, iPhone, Android, Social integrations 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 err="1"/>
              <a:t>CloudOps</a:t>
            </a:r>
            <a:r>
              <a:rPr lang="en-IN" sz="2000" dirty="0"/>
              <a:t>/DevOps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IAAC, CI/CD, Jenkins</a:t>
            </a:r>
            <a:endParaRPr lang="en-GB" sz="2000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4D437D-80A2-35AF-F6B3-B0D577C4A326}"/>
              </a:ext>
            </a:extLst>
          </p:cNvPr>
          <p:cNvSpPr txBox="1"/>
          <p:nvPr/>
        </p:nvSpPr>
        <p:spPr>
          <a:xfrm>
            <a:off x="6096000" y="967229"/>
            <a:ext cx="5789957" cy="5209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IT Security: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Source code scanning (Veracode, </a:t>
            </a:r>
            <a:r>
              <a:rPr lang="en-IN" sz="2000" dirty="0" err="1"/>
              <a:t>Sonarqube</a:t>
            </a:r>
            <a:r>
              <a:rPr lang="en-IN" sz="2000" dirty="0"/>
              <a:t>)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Intrusion Detection (Penetration testing, WAF)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Identification and Authentication (OAUTH 2.0)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Access Control (RBAC/ABAC)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Firewall (WAF)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OWASP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Public Key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Infrastructure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Malicious Code Protection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Vulnerability Scanners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Media Sanitizing. </a:t>
            </a:r>
          </a:p>
          <a:p>
            <a:pPr marL="355600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Development process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Agile, Aha!, JIRA, Confluence, </a:t>
            </a:r>
            <a:r>
              <a:rPr lang="en-IN" sz="2000" dirty="0" err="1"/>
              <a:t>Gliffy</a:t>
            </a:r>
            <a:r>
              <a:rPr lang="en-IN" sz="2000" dirty="0"/>
              <a:t>, Bitbucket</a:t>
            </a:r>
          </a:p>
          <a:p>
            <a:pPr marL="355600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v"/>
              <a:tabLst>
                <a:tab pos="440690" algn="l"/>
                <a:tab pos="441325" algn="l"/>
              </a:tabLst>
            </a:pPr>
            <a:r>
              <a:rPr lang="en-IN" sz="2000" dirty="0"/>
              <a:t>Automation </a:t>
            </a:r>
          </a:p>
          <a:p>
            <a:pPr marL="812800" lvl="1" indent="-342900">
              <a:spcBef>
                <a:spcPts val="100"/>
              </a:spcBef>
              <a:buClr>
                <a:srgbClr val="434343"/>
              </a:buClr>
              <a:buFont typeface="Wingdings" panose="05000000000000000000" pitchFamily="2" charset="2"/>
              <a:buChar char="Ø"/>
              <a:tabLst>
                <a:tab pos="440690" algn="l"/>
                <a:tab pos="441325" algn="l"/>
              </a:tabLst>
            </a:pPr>
            <a:r>
              <a:rPr lang="en-IN" sz="2000" dirty="0"/>
              <a:t>Selenium, Cucumber BDD, Postman</a:t>
            </a:r>
            <a:endParaRPr lang="en-GB" sz="2000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:a16="http://schemas.microsoft.com/office/drawing/2014/main" id="{2DCD3700-97C2-88D5-2B61-CB8AD7E86B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1437" y="6188356"/>
            <a:ext cx="614324" cy="5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90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73633E1A-5F25-F766-A77A-7C4CFE4E60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945" y="867904"/>
            <a:ext cx="2894043" cy="1390104"/>
          </a:xfrm>
          <a:prstGeom prst="rect">
            <a:avLst/>
          </a:prstGeom>
        </p:spPr>
      </p:pic>
      <p:pic>
        <p:nvPicPr>
          <p:cNvPr id="7" name="object 10">
            <a:extLst>
              <a:ext uri="{FF2B5EF4-FFF2-40B4-BE49-F238E27FC236}">
                <a16:creationId xmlns:a16="http://schemas.microsoft.com/office/drawing/2014/main" id="{40EAA05A-A70F-E01F-10B0-09C69BDB01C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3208" y="867904"/>
            <a:ext cx="2894042" cy="1570686"/>
          </a:xfrm>
          <a:prstGeom prst="rect">
            <a:avLst/>
          </a:prstGeom>
        </p:spPr>
      </p:pic>
      <p:pic>
        <p:nvPicPr>
          <p:cNvPr id="8" name="object 11">
            <a:extLst>
              <a:ext uri="{FF2B5EF4-FFF2-40B4-BE49-F238E27FC236}">
                <a16:creationId xmlns:a16="http://schemas.microsoft.com/office/drawing/2014/main" id="{812187E7-51EB-F81E-92F8-7EDB2E72D27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6664" y="867904"/>
            <a:ext cx="760249" cy="1571381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C518D04-C641-305C-7360-2963C33CE49F}"/>
              </a:ext>
            </a:extLst>
          </p:cNvPr>
          <p:cNvSpPr txBox="1"/>
          <p:nvPr/>
        </p:nvSpPr>
        <p:spPr>
          <a:xfrm>
            <a:off x="576945" y="3045000"/>
            <a:ext cx="3043333" cy="344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66040" indent="-241935">
              <a:lnSpc>
                <a:spcPct val="114999"/>
              </a:lnSpc>
              <a:spcBef>
                <a:spcPts val="10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IVR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with </a:t>
            </a:r>
            <a:r>
              <a:rPr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Twilio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Telnyx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08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Backend Solution development in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serverless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environmen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4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nodejs,  lambda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APIG</a:t>
            </a:r>
            <a:r>
              <a:rPr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Cloudwatch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Jenkins 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pipeline</a:t>
            </a:r>
            <a:r>
              <a:rPr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etc.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</a:t>
            </a:r>
            <a:r>
              <a:rPr sz="1400" spc="-3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7848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CI/CD pipelines with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Jenkins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auto-monitoring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8572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Guidance for initial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hosting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2349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Automated analysis and alarms for issues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5D61791-C4DA-9EE0-4160-CCC19C73A472}"/>
              </a:ext>
            </a:extLst>
          </p:cNvPr>
          <p:cNvSpPr txBox="1"/>
          <p:nvPr/>
        </p:nvSpPr>
        <p:spPr>
          <a:xfrm>
            <a:off x="4072930" y="3048300"/>
            <a:ext cx="3550180" cy="1711238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4000" indent="-241935">
              <a:lnSpc>
                <a:spcPct val="100000"/>
              </a:lnSpc>
              <a:spcBef>
                <a:spcPts val="2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</a:t>
            </a:r>
            <a:r>
              <a:rPr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formation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scripts</a:t>
            </a:r>
            <a:r>
              <a:rPr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deploying</a:t>
            </a:r>
            <a:r>
              <a:rPr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</a:t>
            </a:r>
            <a:r>
              <a:rPr sz="1400" spc="-3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VPN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08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practices </a:t>
            </a:r>
            <a:r>
              <a:rPr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(MFA,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Manager),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Deployment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pipelines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Automated</a:t>
            </a:r>
            <a:r>
              <a:rPr sz="1400" spc="-5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96F5904-7A87-D330-3457-DBDE61538A7A}"/>
              </a:ext>
            </a:extLst>
          </p:cNvPr>
          <p:cNvSpPr txBox="1"/>
          <p:nvPr/>
        </p:nvSpPr>
        <p:spPr>
          <a:xfrm>
            <a:off x="8130235" y="3045000"/>
            <a:ext cx="2750185" cy="30941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4000" indent="-241935">
              <a:lnSpc>
                <a:spcPct val="100000"/>
              </a:lnSpc>
              <a:spcBef>
                <a:spcPts val="2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elicitation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UX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nee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install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08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E2E Solution architecture, Design, 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Dev, </a:t>
            </a:r>
            <a:r>
              <a:rPr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Release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Backend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40068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and auto-scalable </a:t>
            </a:r>
            <a:r>
              <a:rPr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architecture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</a:t>
            </a:r>
            <a:r>
              <a:rPr sz="1400" spc="-3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Practices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deployment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Automated</a:t>
            </a:r>
            <a:r>
              <a:rPr sz="1400" spc="-5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D59FFB6-996C-941A-91DE-F9D7D0F8ABB5}"/>
              </a:ext>
            </a:extLst>
          </p:cNvPr>
          <p:cNvSpPr txBox="1"/>
          <p:nvPr/>
        </p:nvSpPr>
        <p:spPr>
          <a:xfrm>
            <a:off x="847486" y="2684905"/>
            <a:ext cx="15436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263148"/>
                </a:solidFill>
                <a:latin typeface="Times New Roman"/>
                <a:cs typeface="Times New Roman"/>
              </a:rPr>
              <a:t>Interview</a:t>
            </a:r>
            <a:r>
              <a:rPr sz="1600" spc="-75" dirty="0">
                <a:solidFill>
                  <a:srgbClr val="26314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Solution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666869AC-376A-7570-5994-19302965196C}"/>
              </a:ext>
            </a:extLst>
          </p:cNvPr>
          <p:cNvSpPr txBox="1"/>
          <p:nvPr/>
        </p:nvSpPr>
        <p:spPr>
          <a:xfrm>
            <a:off x="4278683" y="2684402"/>
            <a:ext cx="21837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Secure</a:t>
            </a:r>
            <a:r>
              <a:rPr sz="1600" spc="-30" dirty="0">
                <a:solidFill>
                  <a:srgbClr val="26314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Cloud</a:t>
            </a:r>
            <a:r>
              <a:rPr sz="1600" spc="-30" dirty="0">
                <a:solidFill>
                  <a:srgbClr val="26314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and</a:t>
            </a:r>
            <a:r>
              <a:rPr sz="1600" spc="-30" dirty="0">
                <a:solidFill>
                  <a:srgbClr val="26314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DevOps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694EFD56-5605-B4B4-F7B2-E3A72ACB7071}"/>
              </a:ext>
            </a:extLst>
          </p:cNvPr>
          <p:cNvSpPr txBox="1"/>
          <p:nvPr/>
        </p:nvSpPr>
        <p:spPr>
          <a:xfrm>
            <a:off x="8338542" y="2678372"/>
            <a:ext cx="2842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Mobil</a:t>
            </a:r>
            <a:r>
              <a:rPr sz="1600" dirty="0">
                <a:solidFill>
                  <a:srgbClr val="263148"/>
                </a:solidFill>
                <a:latin typeface="Times New Roman"/>
                <a:cs typeface="Times New Roman"/>
              </a:rPr>
              <a:t>e</a:t>
            </a:r>
            <a:r>
              <a:rPr sz="1600" spc="-90" dirty="0">
                <a:solidFill>
                  <a:srgbClr val="26314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Ap</a:t>
            </a:r>
            <a:r>
              <a:rPr sz="1600" dirty="0">
                <a:solidFill>
                  <a:srgbClr val="263148"/>
                </a:solidFill>
                <a:latin typeface="Times New Roman"/>
                <a:cs typeface="Times New Roman"/>
              </a:rPr>
              <a:t>p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 an</a:t>
            </a:r>
            <a:r>
              <a:rPr sz="1600" dirty="0">
                <a:solidFill>
                  <a:srgbClr val="263148"/>
                </a:solidFill>
                <a:latin typeface="Times New Roman"/>
                <a:cs typeface="Times New Roman"/>
              </a:rPr>
              <a:t>d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 Backen</a:t>
            </a:r>
            <a:r>
              <a:rPr sz="1600" dirty="0">
                <a:solidFill>
                  <a:srgbClr val="263148"/>
                </a:solidFill>
                <a:latin typeface="Times New Roman"/>
                <a:cs typeface="Times New Roman"/>
              </a:rPr>
              <a:t>d</a:t>
            </a:r>
            <a:r>
              <a:rPr sz="1600" spc="-5" dirty="0">
                <a:solidFill>
                  <a:srgbClr val="263148"/>
                </a:solidFill>
                <a:latin typeface="Times New Roman"/>
                <a:cs typeface="Times New Roman"/>
              </a:rPr>
              <a:t> Solution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5162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:a16="http://schemas.microsoft.com/office/drawing/2014/main" id="{2DCD3700-97C2-88D5-2B61-CB8AD7E86B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1437" y="6188356"/>
            <a:ext cx="614324" cy="552249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C518D04-C641-305C-7360-2963C33CE49F}"/>
              </a:ext>
            </a:extLst>
          </p:cNvPr>
          <p:cNvSpPr txBox="1"/>
          <p:nvPr/>
        </p:nvSpPr>
        <p:spPr>
          <a:xfrm>
            <a:off x="576945" y="3045000"/>
            <a:ext cx="3043333" cy="344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139065" indent="-241935">
              <a:lnSpc>
                <a:spcPct val="114999"/>
              </a:lnSpc>
              <a:spcBef>
                <a:spcPts val="10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Hosting Services on Cloud infrastructure </a:t>
            </a:r>
            <a:r>
              <a:rPr lang="en-IN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IN" sz="1400" spc="-4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N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scaling,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loa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balancing, 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monitoring,</a:t>
            </a:r>
            <a:endParaRPr lang="en-IN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17208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iOS app for feature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enhancement/bug-fixing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maintenance </a:t>
            </a:r>
            <a:r>
              <a:rPr lang="en-IN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</a:t>
            </a:r>
            <a:endParaRPr lang="en-IN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Androi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N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development/maintenance</a:t>
            </a:r>
            <a:endParaRPr lang="en-IN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</a:t>
            </a:r>
            <a:r>
              <a:rPr lang="en-IN"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</a:t>
            </a:r>
            <a:r>
              <a:rPr lang="en-IN"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</a:t>
            </a:r>
            <a:endParaRPr lang="en-IN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136525">
              <a:lnSpc>
                <a:spcPct val="114999"/>
              </a:lnSpc>
            </a:pP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enhancement/bug-fixing,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 &amp; </a:t>
            </a:r>
            <a:r>
              <a:rPr lang="en-IN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</a:t>
            </a:r>
            <a:endParaRPr lang="en-IN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08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Guidance for initial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lang="en-IN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IN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hosting</a:t>
            </a:r>
            <a:endParaRPr lang="en-IN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5D61791-C4DA-9EE0-4160-CCC19C73A472}"/>
              </a:ext>
            </a:extLst>
          </p:cNvPr>
          <p:cNvSpPr txBox="1"/>
          <p:nvPr/>
        </p:nvSpPr>
        <p:spPr>
          <a:xfrm>
            <a:off x="4072930" y="3048300"/>
            <a:ext cx="3550180" cy="32250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4000" marR="46990" indent="-241935">
              <a:lnSpc>
                <a:spcPct val="114999"/>
              </a:lnSpc>
              <a:spcBef>
                <a:spcPts val="10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up building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SAAS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ERP/CR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Automotiv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7239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</a:t>
            </a:r>
            <a:r>
              <a:rPr lang="en-US"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</a:t>
            </a:r>
            <a:r>
              <a:rPr lang="en-US" sz="1400" spc="-3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consulting</a:t>
            </a:r>
            <a:r>
              <a:rPr lang="en-US"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r>
              <a:rPr lang="en-US" sz="1400" spc="-2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33020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3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Took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of the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 to end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outgoing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32575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 the team to own the engineering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080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AWS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hosting the backend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MongoDB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Atla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hostin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DB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27368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stack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 err="1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NodeJs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backend)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Angular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frontend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96F5904-7A87-D330-3457-DBDE61538A7A}"/>
              </a:ext>
            </a:extLst>
          </p:cNvPr>
          <p:cNvSpPr txBox="1"/>
          <p:nvPr/>
        </p:nvSpPr>
        <p:spPr>
          <a:xfrm>
            <a:off x="8130235" y="3045000"/>
            <a:ext cx="2750185" cy="3197798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4000" marR="65405" indent="-241935" algn="just">
              <a:lnSpc>
                <a:spcPct val="114999"/>
              </a:lnSpc>
              <a:spcBef>
                <a:spcPts val="100"/>
              </a:spcBef>
              <a:buChar char="●"/>
              <a:tabLst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up building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SAAS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ERP/CR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Automotiv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 algn="just">
              <a:lnSpc>
                <a:spcPct val="100000"/>
              </a:lnSpc>
              <a:spcBef>
                <a:spcPts val="180"/>
              </a:spcBef>
              <a:buChar char="●"/>
              <a:tabLst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Phone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wallet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payments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5080" indent="-241935" algn="just">
              <a:lnSpc>
                <a:spcPct val="114999"/>
              </a:lnSpc>
              <a:buChar char="●"/>
              <a:tabLst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 like Credit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money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wallet, wallet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wallet 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transfer,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wallet to account 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transfer,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QR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code,</a:t>
            </a:r>
            <a:r>
              <a:rPr lang="en-US" sz="1400" spc="-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Cash,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Withdraw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Cash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Indian /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Africa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countries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Backen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4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dashboards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D59FFB6-996C-941A-91DE-F9D7D0F8ABB5}"/>
              </a:ext>
            </a:extLst>
          </p:cNvPr>
          <p:cNvSpPr txBox="1"/>
          <p:nvPr/>
        </p:nvSpPr>
        <p:spPr>
          <a:xfrm>
            <a:off x="847486" y="2684905"/>
            <a:ext cx="20084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Socia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l</a:t>
            </a:r>
            <a:r>
              <a:rPr lang="en-IN" sz="1600" spc="-85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Ap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p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 fo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r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Music</a:t>
            </a:r>
            <a:endParaRPr lang="en-IN" sz="1600" dirty="0">
              <a:latin typeface="Arial"/>
              <a:cs typeface="Aria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666869AC-376A-7570-5994-19302965196C}"/>
              </a:ext>
            </a:extLst>
          </p:cNvPr>
          <p:cNvSpPr txBox="1"/>
          <p:nvPr/>
        </p:nvSpPr>
        <p:spPr>
          <a:xfrm>
            <a:off x="4278683" y="2684402"/>
            <a:ext cx="284289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Auto</a:t>
            </a:r>
            <a:r>
              <a:rPr lang="en-IN" sz="1600" spc="-30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Service</a:t>
            </a:r>
            <a:r>
              <a:rPr lang="en-IN" sz="1600" spc="-30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Industry</a:t>
            </a:r>
            <a:r>
              <a:rPr lang="en-IN" sz="1600" spc="-30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Solution</a:t>
            </a:r>
            <a:endParaRPr lang="en-IN" sz="1600" dirty="0"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694EFD56-5605-B4B4-F7B2-E3A72ACB7071}"/>
              </a:ext>
            </a:extLst>
          </p:cNvPr>
          <p:cNvSpPr txBox="1"/>
          <p:nvPr/>
        </p:nvSpPr>
        <p:spPr>
          <a:xfrm>
            <a:off x="8338542" y="2678372"/>
            <a:ext cx="2842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Payment</a:t>
            </a:r>
            <a:r>
              <a:rPr lang="en-IN" sz="1600" spc="-75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Solution</a:t>
            </a:r>
            <a:endParaRPr lang="en-IN" sz="1600" dirty="0">
              <a:latin typeface="Arial"/>
              <a:cs typeface="Arial"/>
            </a:endParaRPr>
          </a:p>
        </p:txBody>
      </p:sp>
      <p:pic>
        <p:nvPicPr>
          <p:cNvPr id="14" name="object 6">
            <a:extLst>
              <a:ext uri="{FF2B5EF4-FFF2-40B4-BE49-F238E27FC236}">
                <a16:creationId xmlns:a16="http://schemas.microsoft.com/office/drawing/2014/main" id="{E0772AD9-2C47-08B3-0877-DA9DF99AB0D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2123" y="867905"/>
            <a:ext cx="2183764" cy="1703946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5989ECC0-1481-0345-7F77-87F767A0B9A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65502" y="867904"/>
            <a:ext cx="2040489" cy="1390104"/>
          </a:xfrm>
          <a:prstGeom prst="rect">
            <a:avLst/>
          </a:prstGeom>
        </p:spPr>
      </p:pic>
      <p:pic>
        <p:nvPicPr>
          <p:cNvPr id="18" name="object 7">
            <a:extLst>
              <a:ext uri="{FF2B5EF4-FFF2-40B4-BE49-F238E27FC236}">
                <a16:creationId xmlns:a16="http://schemas.microsoft.com/office/drawing/2014/main" id="{C4C0C8D5-530C-94A7-1855-06949245000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4648" y="958433"/>
            <a:ext cx="1038674" cy="16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1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C518D04-C641-305C-7360-2963C33CE49F}"/>
              </a:ext>
            </a:extLst>
          </p:cNvPr>
          <p:cNvSpPr txBox="1"/>
          <p:nvPr/>
        </p:nvSpPr>
        <p:spPr>
          <a:xfrm>
            <a:off x="576945" y="3045000"/>
            <a:ext cx="3043333" cy="2462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5080" indent="-241935">
              <a:lnSpc>
                <a:spcPct val="114999"/>
              </a:lnSpc>
              <a:spcBef>
                <a:spcPts val="10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moments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 analysis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13652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 like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users,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reports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dashboards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8191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engine to analyze the accuracy of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356235" indent="-241935">
              <a:lnSpc>
                <a:spcPct val="114999"/>
              </a:lnSpc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 with the existing developed </a:t>
            </a:r>
            <a:r>
              <a:rPr lang="en-US" sz="1400" spc="-26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5D61791-C4DA-9EE0-4160-CCC19C73A472}"/>
              </a:ext>
            </a:extLst>
          </p:cNvPr>
          <p:cNvSpPr txBox="1"/>
          <p:nvPr/>
        </p:nvSpPr>
        <p:spPr>
          <a:xfrm>
            <a:off x="4072930" y="3048300"/>
            <a:ext cx="3550180" cy="3257302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4000" indent="-241935">
              <a:lnSpc>
                <a:spcPct val="100000"/>
              </a:lnSpc>
              <a:spcBef>
                <a:spcPts val="2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Society 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</a:t>
            </a:r>
            <a:r>
              <a:rPr lang="en-US" sz="1400" spc="-3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firmware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include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Start/Sto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Electri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Applianc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(Motor)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Decisions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Start/Stop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Timed</a:t>
            </a:r>
            <a:r>
              <a:rPr lang="en-US" sz="1400" spc="-4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Start/Stop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Timing</a:t>
            </a:r>
            <a:r>
              <a:rPr lang="en-US" sz="1400" spc="-3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-2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Start/Stop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</a:t>
            </a:r>
            <a:r>
              <a:rPr lang="en-US" sz="1400" spc="-7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  <a:r>
              <a:rPr lang="en-US" sz="1400" spc="-1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400" spc="-7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Android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400" spc="-2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400" spc="-1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Backend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400" spc="-6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4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deploye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collecting</a:t>
            </a:r>
            <a:r>
              <a:rPr lang="en-US" sz="1400" spc="-5" dirty="0">
                <a:solidFill>
                  <a:srgbClr val="2631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events/stats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96F5904-7A87-D330-3457-DBDE61538A7A}"/>
              </a:ext>
            </a:extLst>
          </p:cNvPr>
          <p:cNvSpPr txBox="1"/>
          <p:nvPr/>
        </p:nvSpPr>
        <p:spPr>
          <a:xfrm>
            <a:off x="8130235" y="3045000"/>
            <a:ext cx="3051202" cy="3204467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4000" marR="5080" indent="-241935">
              <a:lnSpc>
                <a:spcPct val="114999"/>
              </a:lnSpc>
              <a:spcBef>
                <a:spcPts val="100"/>
              </a:spcBef>
              <a:buClr>
                <a:srgbClr val="263148"/>
              </a:buClr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based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solution,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will be used to help industries </a:t>
            </a:r>
            <a:r>
              <a:rPr lang="en-US" sz="1400" spc="-26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</a:t>
            </a:r>
            <a:r>
              <a:rPr lang="en-US" sz="1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gaps/bottlenecks</a:t>
            </a:r>
            <a:r>
              <a:rPr lang="en-US" sz="1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en-US" sz="1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manual </a:t>
            </a:r>
            <a:r>
              <a:rPr lang="en-US" sz="1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execution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tasks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marR="133350" indent="-241935">
              <a:lnSpc>
                <a:spcPct val="114999"/>
              </a:lnSpc>
              <a:buClr>
                <a:srgbClr val="263148"/>
              </a:buClr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Generic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identify areas for improvement in </a:t>
            </a:r>
            <a:r>
              <a:rPr lang="en-US" sz="1400" spc="-26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manual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execution of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assembly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lines.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lr>
                <a:srgbClr val="263148"/>
              </a:buClr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lang="en-US"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en-US"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workplace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lr>
                <a:srgbClr val="263148"/>
              </a:buClr>
              <a:buChar char="●"/>
              <a:tabLst>
                <a:tab pos="254000" algn="l"/>
                <a:tab pos="254635" algn="l"/>
              </a:tabLst>
            </a:pPr>
            <a:r>
              <a:rPr lang="en-US"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en-US" sz="14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4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</a:t>
            </a:r>
            <a:r>
              <a:rPr lang="en-US" sz="14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movements</a:t>
            </a:r>
          </a:p>
          <a:p>
            <a:pPr marL="254000" marR="288925" indent="-241935">
              <a:lnSpc>
                <a:spcPct val="114999"/>
              </a:lnSpc>
              <a:buClr>
                <a:srgbClr val="263148"/>
              </a:buClr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engine to analyze the accuracy of users </a:t>
            </a:r>
            <a:r>
              <a:rPr lang="en-US" sz="1400" spc="-26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4000" indent="-241935">
              <a:lnSpc>
                <a:spcPct val="100000"/>
              </a:lnSpc>
              <a:spcBef>
                <a:spcPts val="180"/>
              </a:spcBef>
              <a:buClr>
                <a:srgbClr val="263148"/>
              </a:buClr>
              <a:buChar char="●"/>
              <a:tabLst>
                <a:tab pos="254000" algn="l"/>
                <a:tab pos="254635" algn="l"/>
              </a:tabLst>
            </a:pP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Reports</a:t>
            </a:r>
            <a:r>
              <a:rPr lang="en-US"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Dashboards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D59FFB6-996C-941A-91DE-F9D7D0F8ABB5}"/>
              </a:ext>
            </a:extLst>
          </p:cNvPr>
          <p:cNvSpPr txBox="1"/>
          <p:nvPr/>
        </p:nvSpPr>
        <p:spPr>
          <a:xfrm>
            <a:off x="847485" y="2684905"/>
            <a:ext cx="300597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Fitnes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s</a:t>
            </a:r>
            <a:r>
              <a:rPr lang="en-IN" sz="1600" spc="-70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Analytic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s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 Solution</a:t>
            </a:r>
            <a:endParaRPr lang="en-IN" sz="1600" dirty="0">
              <a:latin typeface="Arial"/>
              <a:cs typeface="Aria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666869AC-376A-7570-5994-19302965196C}"/>
              </a:ext>
            </a:extLst>
          </p:cNvPr>
          <p:cNvSpPr txBox="1"/>
          <p:nvPr/>
        </p:nvSpPr>
        <p:spPr>
          <a:xfrm>
            <a:off x="4278683" y="2684402"/>
            <a:ext cx="284289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600" dirty="0" err="1">
                <a:solidFill>
                  <a:srgbClr val="263148"/>
                </a:solidFill>
                <a:latin typeface="Arial"/>
                <a:cs typeface="Arial"/>
              </a:rPr>
              <a:t>MotoStar</a:t>
            </a:r>
            <a:endParaRPr lang="en-IN" sz="1600" dirty="0"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694EFD56-5605-B4B4-F7B2-E3A72ACB7071}"/>
              </a:ext>
            </a:extLst>
          </p:cNvPr>
          <p:cNvSpPr txBox="1"/>
          <p:nvPr/>
        </p:nvSpPr>
        <p:spPr>
          <a:xfrm>
            <a:off x="8338542" y="2678372"/>
            <a:ext cx="37945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Industria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l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 Productivit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y</a:t>
            </a:r>
            <a:r>
              <a:rPr lang="en-IN" sz="1600" spc="-70" dirty="0">
                <a:solidFill>
                  <a:srgbClr val="263148"/>
                </a:solidFill>
                <a:latin typeface="Arial"/>
                <a:cs typeface="Arial"/>
              </a:rPr>
              <a:t> 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Analytic</a:t>
            </a:r>
            <a:r>
              <a:rPr lang="en-IN" sz="1600" dirty="0">
                <a:solidFill>
                  <a:srgbClr val="263148"/>
                </a:solidFill>
                <a:latin typeface="Arial"/>
                <a:cs typeface="Arial"/>
              </a:rPr>
              <a:t>s</a:t>
            </a:r>
            <a:r>
              <a:rPr lang="en-IN" sz="1600" spc="-5" dirty="0">
                <a:solidFill>
                  <a:srgbClr val="263148"/>
                </a:solidFill>
                <a:latin typeface="Arial"/>
                <a:cs typeface="Arial"/>
              </a:rPr>
              <a:t> Solution</a:t>
            </a:r>
            <a:endParaRPr lang="en-IN" sz="1600" dirty="0">
              <a:latin typeface="Arial"/>
              <a:cs typeface="Arial"/>
            </a:endParaRPr>
          </a:p>
        </p:txBody>
      </p:sp>
      <p:pic>
        <p:nvPicPr>
          <p:cNvPr id="19" name="object 7">
            <a:extLst>
              <a:ext uri="{FF2B5EF4-FFF2-40B4-BE49-F238E27FC236}">
                <a16:creationId xmlns:a16="http://schemas.microsoft.com/office/drawing/2014/main" id="{5718A2D1-E65E-BD41-9BFB-5D2028299E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8850" y="867904"/>
            <a:ext cx="1328284" cy="1703945"/>
          </a:xfrm>
          <a:prstGeom prst="rect">
            <a:avLst/>
          </a:prstGeom>
        </p:spPr>
      </p:pic>
      <p:pic>
        <p:nvPicPr>
          <p:cNvPr id="20" name="object 8">
            <a:extLst>
              <a:ext uri="{FF2B5EF4-FFF2-40B4-BE49-F238E27FC236}">
                <a16:creationId xmlns:a16="http://schemas.microsoft.com/office/drawing/2014/main" id="{A1952EC5-F215-9639-1273-C5D7DC206A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789" y="867904"/>
            <a:ext cx="2091252" cy="1567386"/>
          </a:xfrm>
          <a:prstGeom prst="rect">
            <a:avLst/>
          </a:prstGeom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ED6E81C0-8DC1-BAAF-D9C4-B95D9C4A1B9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7355" y="865289"/>
            <a:ext cx="1831426" cy="170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8B10AF-3825-E4E9-CA6A-8D534C486E85}"/>
              </a:ext>
            </a:extLst>
          </p:cNvPr>
          <p:cNvGrpSpPr/>
          <p:nvPr/>
        </p:nvGrpSpPr>
        <p:grpSpPr>
          <a:xfrm>
            <a:off x="5648904" y="3735052"/>
            <a:ext cx="883248" cy="883248"/>
            <a:chOff x="3912982" y="3339018"/>
            <a:chExt cx="1307090" cy="130709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C04CB5A-3E89-963C-75F5-7CD7A1531ECF}"/>
                </a:ext>
              </a:extLst>
            </p:cNvPr>
            <p:cNvSpPr/>
            <p:nvPr/>
          </p:nvSpPr>
          <p:spPr>
            <a:xfrm>
              <a:off x="3912982" y="3339018"/>
              <a:ext cx="1307090" cy="1307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1CC667-958C-836D-B2D3-196A5D6B752F}"/>
                </a:ext>
              </a:extLst>
            </p:cNvPr>
            <p:cNvSpPr/>
            <p:nvPr/>
          </p:nvSpPr>
          <p:spPr>
            <a:xfrm>
              <a:off x="4144138" y="3576556"/>
              <a:ext cx="840739" cy="84073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/>
            </a:p>
          </p:txBody>
        </p:sp>
      </p:grpSp>
      <p:sp>
        <p:nvSpPr>
          <p:cNvPr id="22" name="Rectangle 10">
            <a:extLst>
              <a:ext uri="{FF2B5EF4-FFF2-40B4-BE49-F238E27FC236}">
                <a16:creationId xmlns:a16="http://schemas.microsoft.com/office/drawing/2014/main" id="{6E6651B7-F164-994F-247E-90913B43815A}"/>
              </a:ext>
            </a:extLst>
          </p:cNvPr>
          <p:cNvSpPr/>
          <p:nvPr/>
        </p:nvSpPr>
        <p:spPr>
          <a:xfrm>
            <a:off x="5417729" y="2712807"/>
            <a:ext cx="685497" cy="1481694"/>
          </a:xfrm>
          <a:custGeom>
            <a:avLst/>
            <a:gdLst>
              <a:gd name="connsiteX0" fmla="*/ 0 w 1434976"/>
              <a:gd name="connsiteY0" fmla="*/ 0 h 720080"/>
              <a:gd name="connsiteX1" fmla="*/ 1434976 w 1434976"/>
              <a:gd name="connsiteY1" fmla="*/ 0 h 720080"/>
              <a:gd name="connsiteX2" fmla="*/ 1434976 w 1434976"/>
              <a:gd name="connsiteY2" fmla="*/ 720080 h 720080"/>
              <a:gd name="connsiteX3" fmla="*/ 0 w 1434976"/>
              <a:gd name="connsiteY3" fmla="*/ 720080 h 720080"/>
              <a:gd name="connsiteX4" fmla="*/ 0 w 1434976"/>
              <a:gd name="connsiteY4" fmla="*/ 0 h 7200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20154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660276 w 1434976"/>
              <a:gd name="connsiteY1" fmla="*/ 10795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660276"/>
              <a:gd name="connsiteY0" fmla="*/ 0 h 1558280"/>
              <a:gd name="connsiteX1" fmla="*/ 660276 w 660276"/>
              <a:gd name="connsiteY1" fmla="*/ 10795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2700 w 660276"/>
              <a:gd name="connsiteY0" fmla="*/ 0 h 1558280"/>
              <a:gd name="connsiteX1" fmla="*/ 660276 w 660276"/>
              <a:gd name="connsiteY1" fmla="*/ 9017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5038 w 662614"/>
              <a:gd name="connsiteY0" fmla="*/ 0 h 1558280"/>
              <a:gd name="connsiteX1" fmla="*/ 662614 w 662614"/>
              <a:gd name="connsiteY1" fmla="*/ 901700 h 1558280"/>
              <a:gd name="connsiteX2" fmla="*/ 637214 w 662614"/>
              <a:gd name="connsiteY2" fmla="*/ 1558280 h 1558280"/>
              <a:gd name="connsiteX3" fmla="*/ 2338 w 662614"/>
              <a:gd name="connsiteY3" fmla="*/ 643880 h 1558280"/>
              <a:gd name="connsiteX4" fmla="*/ 15038 w 662614"/>
              <a:gd name="connsiteY4" fmla="*/ 0 h 1558280"/>
              <a:gd name="connsiteX0" fmla="*/ 553 w 686229"/>
              <a:gd name="connsiteY0" fmla="*/ 0 h 1405880"/>
              <a:gd name="connsiteX1" fmla="*/ 686229 w 686229"/>
              <a:gd name="connsiteY1" fmla="*/ 749300 h 1405880"/>
              <a:gd name="connsiteX2" fmla="*/ 660829 w 686229"/>
              <a:gd name="connsiteY2" fmla="*/ 1405880 h 1405880"/>
              <a:gd name="connsiteX3" fmla="*/ 25953 w 686229"/>
              <a:gd name="connsiteY3" fmla="*/ 491480 h 1405880"/>
              <a:gd name="connsiteX4" fmla="*/ 553 w 686229"/>
              <a:gd name="connsiteY4" fmla="*/ 0 h 1405880"/>
              <a:gd name="connsiteX0" fmla="*/ 553 w 686229"/>
              <a:gd name="connsiteY0" fmla="*/ 0 h 1451600"/>
              <a:gd name="connsiteX1" fmla="*/ 686229 w 686229"/>
              <a:gd name="connsiteY1" fmla="*/ 795020 h 1451600"/>
              <a:gd name="connsiteX2" fmla="*/ 660829 w 686229"/>
              <a:gd name="connsiteY2" fmla="*/ 1451600 h 1451600"/>
              <a:gd name="connsiteX3" fmla="*/ 25953 w 686229"/>
              <a:gd name="connsiteY3" fmla="*/ 537200 h 1451600"/>
              <a:gd name="connsiteX4" fmla="*/ 553 w 686229"/>
              <a:gd name="connsiteY4" fmla="*/ 0 h 1451600"/>
              <a:gd name="connsiteX0" fmla="*/ 8518 w 694194"/>
              <a:gd name="connsiteY0" fmla="*/ 0 h 1451600"/>
              <a:gd name="connsiteX1" fmla="*/ 694194 w 694194"/>
              <a:gd name="connsiteY1" fmla="*/ 795020 h 1451600"/>
              <a:gd name="connsiteX2" fmla="*/ 668794 w 694194"/>
              <a:gd name="connsiteY2" fmla="*/ 1451600 h 1451600"/>
              <a:gd name="connsiteX3" fmla="*/ 3438 w 694194"/>
              <a:gd name="connsiteY3" fmla="*/ 735320 h 1451600"/>
              <a:gd name="connsiteX4" fmla="*/ 8518 w 694194"/>
              <a:gd name="connsiteY4" fmla="*/ 0 h 1451600"/>
              <a:gd name="connsiteX0" fmla="*/ 8518 w 668794"/>
              <a:gd name="connsiteY0" fmla="*/ 0 h 1451600"/>
              <a:gd name="connsiteX1" fmla="*/ 668794 w 668794"/>
              <a:gd name="connsiteY1" fmla="*/ 728980 h 1451600"/>
              <a:gd name="connsiteX2" fmla="*/ 668794 w 668794"/>
              <a:gd name="connsiteY2" fmla="*/ 1451600 h 1451600"/>
              <a:gd name="connsiteX3" fmla="*/ 3438 w 668794"/>
              <a:gd name="connsiteY3" fmla="*/ 735320 h 1451600"/>
              <a:gd name="connsiteX4" fmla="*/ 8518 w 668794"/>
              <a:gd name="connsiteY4" fmla="*/ 0 h 1451600"/>
              <a:gd name="connsiteX0" fmla="*/ 8518 w 684034"/>
              <a:gd name="connsiteY0" fmla="*/ 0 h 1482080"/>
              <a:gd name="connsiteX1" fmla="*/ 66879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518 w 684034"/>
              <a:gd name="connsiteY0" fmla="*/ 0 h 1482080"/>
              <a:gd name="connsiteX1" fmla="*/ 67387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7 w 675603"/>
              <a:gd name="connsiteY0" fmla="*/ 0 h 1482080"/>
              <a:gd name="connsiteX1" fmla="*/ 665443 w 675603"/>
              <a:gd name="connsiteY1" fmla="*/ 728980 h 1482080"/>
              <a:gd name="connsiteX2" fmla="*/ 675603 w 675603"/>
              <a:gd name="connsiteY2" fmla="*/ 1482080 h 1482080"/>
              <a:gd name="connsiteX3" fmla="*/ 157567 w 675603"/>
              <a:gd name="connsiteY3" fmla="*/ 704840 h 1482080"/>
              <a:gd name="connsiteX4" fmla="*/ 87 w 675603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5320 h 1482080"/>
              <a:gd name="connsiteX4" fmla="*/ 12780 w 688296"/>
              <a:gd name="connsiteY4" fmla="*/ 0 h 1482080"/>
              <a:gd name="connsiteX0" fmla="*/ 2486 w 678002"/>
              <a:gd name="connsiteY0" fmla="*/ 0 h 1482080"/>
              <a:gd name="connsiteX1" fmla="*/ 667842 w 678002"/>
              <a:gd name="connsiteY1" fmla="*/ 728980 h 1482080"/>
              <a:gd name="connsiteX2" fmla="*/ 678002 w 678002"/>
              <a:gd name="connsiteY2" fmla="*/ 1482080 h 1482080"/>
              <a:gd name="connsiteX3" fmla="*/ 7566 w 678002"/>
              <a:gd name="connsiteY3" fmla="*/ 725160 h 1482080"/>
              <a:gd name="connsiteX4" fmla="*/ 2486 w 678002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0240 h 1482080"/>
              <a:gd name="connsiteX4" fmla="*/ 12780 w 688296"/>
              <a:gd name="connsiteY4" fmla="*/ 0 h 1482080"/>
              <a:gd name="connsiteX0" fmla="*/ 10160 w 685676"/>
              <a:gd name="connsiteY0" fmla="*/ 0 h 1482080"/>
              <a:gd name="connsiteX1" fmla="*/ 675516 w 685676"/>
              <a:gd name="connsiteY1" fmla="*/ 728980 h 1482080"/>
              <a:gd name="connsiteX2" fmla="*/ 685676 w 685676"/>
              <a:gd name="connsiteY2" fmla="*/ 1482080 h 1482080"/>
              <a:gd name="connsiteX3" fmla="*/ 0 w 685676"/>
              <a:gd name="connsiteY3" fmla="*/ 730240 h 1482080"/>
              <a:gd name="connsiteX4" fmla="*/ 10160 w 685676"/>
              <a:gd name="connsiteY4" fmla="*/ 0 h 1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76" h="1482080">
                <a:moveTo>
                  <a:pt x="10160" y="0"/>
                </a:moveTo>
                <a:lnTo>
                  <a:pt x="675516" y="728980"/>
                </a:lnTo>
                <a:lnTo>
                  <a:pt x="685676" y="1482080"/>
                </a:lnTo>
                <a:lnTo>
                  <a:pt x="0" y="730240"/>
                </a:lnTo>
                <a:cubicBezTo>
                  <a:pt x="6773" y="63493"/>
                  <a:pt x="5927" y="671827"/>
                  <a:pt x="1016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97307C-A76F-F26A-C7E0-25199A46A96C}"/>
              </a:ext>
            </a:extLst>
          </p:cNvPr>
          <p:cNvSpPr txBox="1"/>
          <p:nvPr/>
        </p:nvSpPr>
        <p:spPr>
          <a:xfrm>
            <a:off x="217139" y="976375"/>
            <a:ext cx="1169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Pilot project – Affordable &amp; Faster validation of Plant Digitalization to check if it works as per your expectation of your Plant Digitalisation Initiative .    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Right Arrow 9">
            <a:extLst>
              <a:ext uri="{FF2B5EF4-FFF2-40B4-BE49-F238E27FC236}">
                <a16:creationId xmlns:a16="http://schemas.microsoft.com/office/drawing/2014/main" id="{CE3BBC3D-8B47-31E8-4738-A140D65DB221}"/>
              </a:ext>
            </a:extLst>
          </p:cNvPr>
          <p:cNvSpPr/>
          <p:nvPr/>
        </p:nvSpPr>
        <p:spPr>
          <a:xfrm>
            <a:off x="5426911" y="2371863"/>
            <a:ext cx="2591325" cy="1367796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51583A-7E7F-669C-8DDD-28B7BE5657CA}"/>
              </a:ext>
            </a:extLst>
          </p:cNvPr>
          <p:cNvGrpSpPr/>
          <p:nvPr/>
        </p:nvGrpSpPr>
        <p:grpSpPr>
          <a:xfrm flipH="1" flipV="1">
            <a:off x="4188132" y="4181038"/>
            <a:ext cx="2591325" cy="1813848"/>
            <a:chOff x="4045951" y="2348472"/>
            <a:chExt cx="2592000" cy="1814320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9F8205CF-5772-9321-0573-9DC98CF67D58}"/>
                </a:ext>
              </a:extLst>
            </p:cNvPr>
            <p:cNvSpPr/>
            <p:nvPr/>
          </p:nvSpPr>
          <p:spPr>
            <a:xfrm>
              <a:off x="4045951" y="2680712"/>
              <a:ext cx="685676" cy="1482080"/>
            </a:xfrm>
            <a:custGeom>
              <a:avLst/>
              <a:gdLst>
                <a:gd name="connsiteX0" fmla="*/ 0 w 1434976"/>
                <a:gd name="connsiteY0" fmla="*/ 0 h 720080"/>
                <a:gd name="connsiteX1" fmla="*/ 1434976 w 1434976"/>
                <a:gd name="connsiteY1" fmla="*/ 0 h 720080"/>
                <a:gd name="connsiteX2" fmla="*/ 1434976 w 1434976"/>
                <a:gd name="connsiteY2" fmla="*/ 720080 h 720080"/>
                <a:gd name="connsiteX3" fmla="*/ 0 w 1434976"/>
                <a:gd name="connsiteY3" fmla="*/ 720080 h 720080"/>
                <a:gd name="connsiteX4" fmla="*/ 0 w 1434976"/>
                <a:gd name="connsiteY4" fmla="*/ 0 h 7200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20154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660276 w 1434976"/>
                <a:gd name="connsiteY1" fmla="*/ 10795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660276"/>
                <a:gd name="connsiteY0" fmla="*/ 0 h 1558280"/>
                <a:gd name="connsiteX1" fmla="*/ 660276 w 660276"/>
                <a:gd name="connsiteY1" fmla="*/ 10795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2700 w 660276"/>
                <a:gd name="connsiteY0" fmla="*/ 0 h 1558280"/>
                <a:gd name="connsiteX1" fmla="*/ 660276 w 660276"/>
                <a:gd name="connsiteY1" fmla="*/ 9017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5038 w 662614"/>
                <a:gd name="connsiteY0" fmla="*/ 0 h 1558280"/>
                <a:gd name="connsiteX1" fmla="*/ 662614 w 662614"/>
                <a:gd name="connsiteY1" fmla="*/ 901700 h 1558280"/>
                <a:gd name="connsiteX2" fmla="*/ 637214 w 662614"/>
                <a:gd name="connsiteY2" fmla="*/ 1558280 h 1558280"/>
                <a:gd name="connsiteX3" fmla="*/ 2338 w 662614"/>
                <a:gd name="connsiteY3" fmla="*/ 643880 h 1558280"/>
                <a:gd name="connsiteX4" fmla="*/ 15038 w 662614"/>
                <a:gd name="connsiteY4" fmla="*/ 0 h 1558280"/>
                <a:gd name="connsiteX0" fmla="*/ 553 w 686229"/>
                <a:gd name="connsiteY0" fmla="*/ 0 h 1405880"/>
                <a:gd name="connsiteX1" fmla="*/ 686229 w 686229"/>
                <a:gd name="connsiteY1" fmla="*/ 749300 h 1405880"/>
                <a:gd name="connsiteX2" fmla="*/ 660829 w 686229"/>
                <a:gd name="connsiteY2" fmla="*/ 1405880 h 1405880"/>
                <a:gd name="connsiteX3" fmla="*/ 25953 w 686229"/>
                <a:gd name="connsiteY3" fmla="*/ 491480 h 1405880"/>
                <a:gd name="connsiteX4" fmla="*/ 553 w 686229"/>
                <a:gd name="connsiteY4" fmla="*/ 0 h 1405880"/>
                <a:gd name="connsiteX0" fmla="*/ 553 w 686229"/>
                <a:gd name="connsiteY0" fmla="*/ 0 h 1451600"/>
                <a:gd name="connsiteX1" fmla="*/ 686229 w 686229"/>
                <a:gd name="connsiteY1" fmla="*/ 795020 h 1451600"/>
                <a:gd name="connsiteX2" fmla="*/ 660829 w 686229"/>
                <a:gd name="connsiteY2" fmla="*/ 1451600 h 1451600"/>
                <a:gd name="connsiteX3" fmla="*/ 25953 w 686229"/>
                <a:gd name="connsiteY3" fmla="*/ 537200 h 1451600"/>
                <a:gd name="connsiteX4" fmla="*/ 553 w 686229"/>
                <a:gd name="connsiteY4" fmla="*/ 0 h 1451600"/>
                <a:gd name="connsiteX0" fmla="*/ 8518 w 694194"/>
                <a:gd name="connsiteY0" fmla="*/ 0 h 1451600"/>
                <a:gd name="connsiteX1" fmla="*/ 694194 w 694194"/>
                <a:gd name="connsiteY1" fmla="*/ 795020 h 1451600"/>
                <a:gd name="connsiteX2" fmla="*/ 668794 w 694194"/>
                <a:gd name="connsiteY2" fmla="*/ 1451600 h 1451600"/>
                <a:gd name="connsiteX3" fmla="*/ 3438 w 694194"/>
                <a:gd name="connsiteY3" fmla="*/ 735320 h 1451600"/>
                <a:gd name="connsiteX4" fmla="*/ 8518 w 694194"/>
                <a:gd name="connsiteY4" fmla="*/ 0 h 1451600"/>
                <a:gd name="connsiteX0" fmla="*/ 8518 w 668794"/>
                <a:gd name="connsiteY0" fmla="*/ 0 h 1451600"/>
                <a:gd name="connsiteX1" fmla="*/ 668794 w 668794"/>
                <a:gd name="connsiteY1" fmla="*/ 728980 h 1451600"/>
                <a:gd name="connsiteX2" fmla="*/ 668794 w 668794"/>
                <a:gd name="connsiteY2" fmla="*/ 1451600 h 1451600"/>
                <a:gd name="connsiteX3" fmla="*/ 3438 w 668794"/>
                <a:gd name="connsiteY3" fmla="*/ 735320 h 1451600"/>
                <a:gd name="connsiteX4" fmla="*/ 8518 w 668794"/>
                <a:gd name="connsiteY4" fmla="*/ 0 h 1451600"/>
                <a:gd name="connsiteX0" fmla="*/ 8518 w 684034"/>
                <a:gd name="connsiteY0" fmla="*/ 0 h 1482080"/>
                <a:gd name="connsiteX1" fmla="*/ 66879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518 w 684034"/>
                <a:gd name="connsiteY0" fmla="*/ 0 h 1482080"/>
                <a:gd name="connsiteX1" fmla="*/ 67387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7 w 675603"/>
                <a:gd name="connsiteY0" fmla="*/ 0 h 1482080"/>
                <a:gd name="connsiteX1" fmla="*/ 665443 w 675603"/>
                <a:gd name="connsiteY1" fmla="*/ 728980 h 1482080"/>
                <a:gd name="connsiteX2" fmla="*/ 675603 w 675603"/>
                <a:gd name="connsiteY2" fmla="*/ 1482080 h 1482080"/>
                <a:gd name="connsiteX3" fmla="*/ 157567 w 675603"/>
                <a:gd name="connsiteY3" fmla="*/ 704840 h 1482080"/>
                <a:gd name="connsiteX4" fmla="*/ 87 w 675603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5320 h 1482080"/>
                <a:gd name="connsiteX4" fmla="*/ 12780 w 688296"/>
                <a:gd name="connsiteY4" fmla="*/ 0 h 1482080"/>
                <a:gd name="connsiteX0" fmla="*/ 2486 w 678002"/>
                <a:gd name="connsiteY0" fmla="*/ 0 h 1482080"/>
                <a:gd name="connsiteX1" fmla="*/ 667842 w 678002"/>
                <a:gd name="connsiteY1" fmla="*/ 728980 h 1482080"/>
                <a:gd name="connsiteX2" fmla="*/ 678002 w 678002"/>
                <a:gd name="connsiteY2" fmla="*/ 1482080 h 1482080"/>
                <a:gd name="connsiteX3" fmla="*/ 7566 w 678002"/>
                <a:gd name="connsiteY3" fmla="*/ 725160 h 1482080"/>
                <a:gd name="connsiteX4" fmla="*/ 2486 w 678002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0240 h 1482080"/>
                <a:gd name="connsiteX4" fmla="*/ 12780 w 688296"/>
                <a:gd name="connsiteY4" fmla="*/ 0 h 1482080"/>
                <a:gd name="connsiteX0" fmla="*/ 10160 w 685676"/>
                <a:gd name="connsiteY0" fmla="*/ 0 h 1482080"/>
                <a:gd name="connsiteX1" fmla="*/ 675516 w 685676"/>
                <a:gd name="connsiteY1" fmla="*/ 728980 h 1482080"/>
                <a:gd name="connsiteX2" fmla="*/ 685676 w 685676"/>
                <a:gd name="connsiteY2" fmla="*/ 1482080 h 1482080"/>
                <a:gd name="connsiteX3" fmla="*/ 0 w 685676"/>
                <a:gd name="connsiteY3" fmla="*/ 730240 h 1482080"/>
                <a:gd name="connsiteX4" fmla="*/ 10160 w 685676"/>
                <a:gd name="connsiteY4" fmla="*/ 0 h 148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6" h="1482080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/>
            </a:p>
          </p:txBody>
        </p:sp>
        <p:sp>
          <p:nvSpPr>
            <p:cNvPr id="27" name="Right Arrow 40">
              <a:extLst>
                <a:ext uri="{FF2B5EF4-FFF2-40B4-BE49-F238E27FC236}">
                  <a16:creationId xmlns:a16="http://schemas.microsoft.com/office/drawing/2014/main" id="{D9FE493A-C6DA-97F5-7B53-D5C8288BBF1A}"/>
                </a:ext>
              </a:extLst>
            </p:cNvPr>
            <p:cNvSpPr/>
            <p:nvPr/>
          </p:nvSpPr>
          <p:spPr>
            <a:xfrm>
              <a:off x="4045951" y="2348472"/>
              <a:ext cx="2592000" cy="1368152"/>
            </a:xfrm>
            <a:prstGeom prst="rightArrow">
              <a:avLst/>
            </a:prstGeom>
            <a:solidFill>
              <a:srgbClr val="FFC00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86ABE9-4D0B-9561-70EC-33D376D73F05}"/>
              </a:ext>
            </a:extLst>
          </p:cNvPr>
          <p:cNvGrpSpPr/>
          <p:nvPr/>
        </p:nvGrpSpPr>
        <p:grpSpPr>
          <a:xfrm>
            <a:off x="7823200" y="4325240"/>
            <a:ext cx="4005943" cy="1767191"/>
            <a:chOff x="539552" y="2581381"/>
            <a:chExt cx="1872208" cy="1767651"/>
          </a:xfrm>
        </p:grpSpPr>
        <p:sp>
          <p:nvSpPr>
            <p:cNvPr id="29" name="Rounded Rectangle 49">
              <a:extLst>
                <a:ext uri="{FF2B5EF4-FFF2-40B4-BE49-F238E27FC236}">
                  <a16:creationId xmlns:a16="http://schemas.microsoft.com/office/drawing/2014/main" id="{C3558DF3-3281-57DC-905F-C9A752C80950}"/>
                </a:ext>
              </a:extLst>
            </p:cNvPr>
            <p:cNvSpPr/>
            <p:nvPr/>
          </p:nvSpPr>
          <p:spPr>
            <a:xfrm>
              <a:off x="611560" y="2581381"/>
              <a:ext cx="1728192" cy="50732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4EC44B-81EC-B0D8-7063-220328BE910D}"/>
                </a:ext>
              </a:extLst>
            </p:cNvPr>
            <p:cNvSpPr txBox="1"/>
            <p:nvPr/>
          </p:nvSpPr>
          <p:spPr>
            <a:xfrm>
              <a:off x="539552" y="3271533"/>
              <a:ext cx="1872208" cy="107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n-US" altLang="ko-KR" dirty="0"/>
                <a:t># Plant 2D digitalization </a:t>
              </a:r>
            </a:p>
            <a:p>
              <a:r>
                <a:rPr lang="en-US" altLang="ko-KR" dirty="0"/>
                <a:t># Point cloud 3D model creation with Laser scan </a:t>
              </a:r>
            </a:p>
            <a:p>
              <a:r>
                <a:rPr lang="en-US" altLang="ko-KR" dirty="0"/>
                <a:t># Digital P&amp;ID mapping with 3D views </a:t>
              </a:r>
              <a:endParaRPr lang="ko-KR" alt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236246-9648-0862-0B20-308E48F27A63}"/>
                </a:ext>
              </a:extLst>
            </p:cNvPr>
            <p:cNvSpPr txBox="1"/>
            <p:nvPr/>
          </p:nvSpPr>
          <p:spPr>
            <a:xfrm>
              <a:off x="665833" y="2686850"/>
              <a:ext cx="1619647" cy="36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cs typeface="Arial" pitchFamily="34" charset="0"/>
                </a:rPr>
                <a:t>Plant 3D Digital Twin 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A44BF2-B4B2-A508-E84A-D6E6FC80E83A}"/>
              </a:ext>
            </a:extLst>
          </p:cNvPr>
          <p:cNvGrpSpPr/>
          <p:nvPr/>
        </p:nvGrpSpPr>
        <p:grpSpPr>
          <a:xfrm>
            <a:off x="217714" y="1727200"/>
            <a:ext cx="4397829" cy="2494167"/>
            <a:chOff x="539552" y="2593072"/>
            <a:chExt cx="1872208" cy="2494816"/>
          </a:xfrm>
        </p:grpSpPr>
        <p:sp>
          <p:nvSpPr>
            <p:cNvPr id="33" name="Rounded Rectangle 54">
              <a:extLst>
                <a:ext uri="{FF2B5EF4-FFF2-40B4-BE49-F238E27FC236}">
                  <a16:creationId xmlns:a16="http://schemas.microsoft.com/office/drawing/2014/main" id="{26DD5B74-5443-F8A3-8726-E126ACE4437B}"/>
                </a:ext>
              </a:extLst>
            </p:cNvPr>
            <p:cNvSpPr/>
            <p:nvPr/>
          </p:nvSpPr>
          <p:spPr>
            <a:xfrm>
              <a:off x="611560" y="2593072"/>
              <a:ext cx="1728192" cy="49563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DCD1B1-4850-7F26-BA14-D054C9F8E56D}"/>
                </a:ext>
              </a:extLst>
            </p:cNvPr>
            <p:cNvSpPr txBox="1"/>
            <p:nvPr/>
          </p:nvSpPr>
          <p:spPr>
            <a:xfrm>
              <a:off x="539552" y="3271533"/>
              <a:ext cx="1872208" cy="1816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# Recreation of P&amp;ID , SLD , Equipment layout </a:t>
              </a:r>
            </a:p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# Update P&amp;ID , SLD &amp; Plant Layout as per “As-Build”</a:t>
              </a:r>
            </a:p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# Plant 2D digitalization - P&amp;ID , SLD . Plant layout digitalization </a:t>
              </a:r>
            </a:p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716C79-FDC0-824E-47FE-D25FF834EDB0}"/>
                </a:ext>
              </a:extLst>
            </p:cNvPr>
            <p:cNvSpPr txBox="1"/>
            <p:nvPr/>
          </p:nvSpPr>
          <p:spPr>
            <a:xfrm>
              <a:off x="665833" y="2657814"/>
              <a:ext cx="1619647" cy="36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cs typeface="Arial" pitchFamily="34" charset="0"/>
                </a:rPr>
                <a:t>Plant 2D Digital Twin 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061C22D-E9A4-11E8-9178-EC8AE24BEAB5}"/>
              </a:ext>
            </a:extLst>
          </p:cNvPr>
          <p:cNvSpPr txBox="1"/>
          <p:nvPr/>
        </p:nvSpPr>
        <p:spPr>
          <a:xfrm>
            <a:off x="5504996" y="2860954"/>
            <a:ext cx="1795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6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en-US" altLang="ko-KR" dirty="0"/>
              <a:t>3D Pilot Project 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7A12E-32B0-EAC1-E489-6DAAA0BD83F8}"/>
              </a:ext>
            </a:extLst>
          </p:cNvPr>
          <p:cNvSpPr txBox="1"/>
          <p:nvPr/>
        </p:nvSpPr>
        <p:spPr>
          <a:xfrm>
            <a:off x="4630059" y="5108746"/>
            <a:ext cx="191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2D Pilot Project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9C3F889-1531-C198-2F6A-AC16F1659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5" y="4005943"/>
            <a:ext cx="3875314" cy="22206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D72DD2-3084-1423-A11E-315FEBFF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1553029"/>
            <a:ext cx="3599544" cy="23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6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85B0C-6B87-9BDC-3EE9-1BD9B3863427}"/>
              </a:ext>
            </a:extLst>
          </p:cNvPr>
          <p:cNvGrpSpPr/>
          <p:nvPr/>
        </p:nvGrpSpPr>
        <p:grpSpPr>
          <a:xfrm>
            <a:off x="581836" y="3829783"/>
            <a:ext cx="5078734" cy="2321071"/>
            <a:chOff x="3453812" y="3717630"/>
            <a:chExt cx="4058269" cy="2391414"/>
          </a:xfrm>
        </p:grpSpPr>
        <p:sp>
          <p:nvSpPr>
            <p:cNvPr id="43" name="Oval 131">
              <a:extLst>
                <a:ext uri="{FF2B5EF4-FFF2-40B4-BE49-F238E27FC236}">
                  <a16:creationId xmlns:a16="http://schemas.microsoft.com/office/drawing/2014/main" id="{D78E004F-5757-53F3-C046-3D653137772C}"/>
                </a:ext>
              </a:extLst>
            </p:cNvPr>
            <p:cNvSpPr/>
            <p:nvPr/>
          </p:nvSpPr>
          <p:spPr>
            <a:xfrm>
              <a:off x="3731152" y="4654863"/>
              <a:ext cx="579898" cy="7897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F1AFA0D-DE28-0676-3945-FC89921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6513" y="4482318"/>
              <a:ext cx="2435568" cy="162672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7597F8-9F96-D0F2-CC4F-DB5E1B9FE927}"/>
                </a:ext>
              </a:extLst>
            </p:cNvPr>
            <p:cNvSpPr/>
            <p:nvPr/>
          </p:nvSpPr>
          <p:spPr>
            <a:xfrm>
              <a:off x="3453812" y="3717630"/>
              <a:ext cx="40582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Difficult to 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find Equipments and quickly reach to its physical location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16BBF1-37A8-12B1-A5F7-6F98086E710A}"/>
              </a:ext>
            </a:extLst>
          </p:cNvPr>
          <p:cNvGrpSpPr/>
          <p:nvPr/>
        </p:nvGrpSpPr>
        <p:grpSpPr>
          <a:xfrm>
            <a:off x="6168572" y="1098031"/>
            <a:ext cx="5515435" cy="2390880"/>
            <a:chOff x="219603" y="971881"/>
            <a:chExt cx="4499910" cy="2518582"/>
          </a:xfrm>
        </p:grpSpPr>
        <p:sp>
          <p:nvSpPr>
            <p:cNvPr id="47" name="Oval 113">
              <a:extLst>
                <a:ext uri="{FF2B5EF4-FFF2-40B4-BE49-F238E27FC236}">
                  <a16:creationId xmlns:a16="http://schemas.microsoft.com/office/drawing/2014/main" id="{0BB89A74-CFE5-188F-AA0F-7CACF5D00D40}"/>
                </a:ext>
              </a:extLst>
            </p:cNvPr>
            <p:cNvSpPr/>
            <p:nvPr/>
          </p:nvSpPr>
          <p:spPr>
            <a:xfrm>
              <a:off x="710101" y="1734324"/>
              <a:ext cx="683822" cy="7550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066C4BD-6234-8BF7-83F0-3050C6FBAF23}"/>
                </a:ext>
              </a:extLst>
            </p:cNvPr>
            <p:cNvSpPr txBox="1"/>
            <p:nvPr/>
          </p:nvSpPr>
          <p:spPr>
            <a:xfrm>
              <a:off x="219603" y="2536356"/>
              <a:ext cx="172405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1"/>
                  </a:solidFill>
                  <a:cs typeface="Arial" pitchFamily="34" charset="0"/>
                </a:rPr>
                <a:t>QR code base identification and related manuals &amp; Datasheets </a:t>
              </a:r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E87A375-5B12-728F-F9EE-5B0CB1F8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769" y="1901100"/>
              <a:ext cx="335839" cy="38279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812F3AA-386C-2A7E-7950-725A8BBA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6915" y="1880477"/>
              <a:ext cx="2571750" cy="151419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4AD0D3-77DD-F3F9-B743-3CA87940A470}"/>
                </a:ext>
              </a:extLst>
            </p:cNvPr>
            <p:cNvSpPr/>
            <p:nvPr/>
          </p:nvSpPr>
          <p:spPr>
            <a:xfrm>
              <a:off x="618412" y="971881"/>
              <a:ext cx="41011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Having difficulties in locating  hard copies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all the related documents ? </a:t>
              </a:r>
              <a:endParaRPr lang="en-IN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F709D09-F354-BC08-0CF1-D7F21AB78602}"/>
              </a:ext>
            </a:extLst>
          </p:cNvPr>
          <p:cNvGrpSpPr/>
          <p:nvPr/>
        </p:nvGrpSpPr>
        <p:grpSpPr>
          <a:xfrm>
            <a:off x="6516912" y="3878478"/>
            <a:ext cx="5155351" cy="2249968"/>
            <a:chOff x="6607031" y="1164304"/>
            <a:chExt cx="4336740" cy="224996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8A4D3C3-06AF-8C11-7BB5-3DA1376F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7631" y="1901100"/>
              <a:ext cx="2766140" cy="1431189"/>
            </a:xfrm>
            <a:prstGeom prst="rect">
              <a:avLst/>
            </a:prstGeom>
          </p:spPr>
        </p:pic>
        <p:sp>
          <p:nvSpPr>
            <p:cNvPr id="54" name="Oval 156">
              <a:extLst>
                <a:ext uri="{FF2B5EF4-FFF2-40B4-BE49-F238E27FC236}">
                  <a16:creationId xmlns:a16="http://schemas.microsoft.com/office/drawing/2014/main" id="{3C6CD439-2593-B538-3DE8-E8D4869DCA0F}"/>
                </a:ext>
              </a:extLst>
            </p:cNvPr>
            <p:cNvSpPr/>
            <p:nvPr/>
          </p:nvSpPr>
          <p:spPr>
            <a:xfrm>
              <a:off x="6852592" y="1767093"/>
              <a:ext cx="675093" cy="8436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BC8A837-5317-2BDB-030B-FE4E34C7FD13}"/>
                </a:ext>
              </a:extLst>
            </p:cNvPr>
            <p:cNvSpPr txBox="1"/>
            <p:nvPr/>
          </p:nvSpPr>
          <p:spPr>
            <a:xfrm>
              <a:off x="6607031" y="2675608"/>
              <a:ext cx="147296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cs typeface="Arial" pitchFamily="34" charset="0"/>
                </a:rPr>
                <a:t>Warranty or calibration expiry view </a:t>
              </a:r>
              <a:endParaRPr lang="ko-KR" altLang="en-US" sz="1400" b="1" dirty="0">
                <a:cs typeface="Arial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525046D-9DDB-A7DF-1CA0-E783E880B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2159" y="2030479"/>
              <a:ext cx="334780" cy="356067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7D16E1D-1F3E-0505-68B3-0F758FEEFA3F}"/>
                </a:ext>
              </a:extLst>
            </p:cNvPr>
            <p:cNvSpPr/>
            <p:nvPr/>
          </p:nvSpPr>
          <p:spPr>
            <a:xfrm>
              <a:off x="6860877" y="1164304"/>
              <a:ext cx="39812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Manual tracking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warranty &amp; Calibration status ?</a:t>
              </a:r>
              <a:endParaRPr lang="en-IN" dirty="0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7A0F753E-8037-EFAF-156B-0FEE0AA41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841" y="4951861"/>
            <a:ext cx="397420" cy="36247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BBB5699-E085-6010-5155-DA7CFEF462C6}"/>
              </a:ext>
            </a:extLst>
          </p:cNvPr>
          <p:cNvSpPr txBox="1"/>
          <p:nvPr/>
        </p:nvSpPr>
        <p:spPr>
          <a:xfrm>
            <a:off x="581835" y="5485545"/>
            <a:ext cx="1649069" cy="7349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altLang="ko-KR" sz="1400" b="1" dirty="0">
                <a:solidFill>
                  <a:srgbClr val="7030A0"/>
                </a:solidFill>
                <a:cs typeface="Arial" pitchFamily="34" charset="0"/>
              </a:rPr>
              <a:t>Walk Way map  to Tag Location </a:t>
            </a:r>
            <a:endParaRPr lang="ko-KR" altLang="en-US" sz="1400" b="1" dirty="0">
              <a:solidFill>
                <a:srgbClr val="7030A0"/>
              </a:solidFill>
              <a:cs typeface="Arial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37DAF6-0788-1D61-91DF-7ECDBF9494AC}"/>
              </a:ext>
            </a:extLst>
          </p:cNvPr>
          <p:cNvGrpSpPr/>
          <p:nvPr/>
        </p:nvGrpSpPr>
        <p:grpSpPr>
          <a:xfrm>
            <a:off x="558803" y="1032718"/>
            <a:ext cx="4978399" cy="2545696"/>
            <a:chOff x="145203" y="849565"/>
            <a:chExt cx="4298598" cy="2681668"/>
          </a:xfrm>
        </p:grpSpPr>
        <p:sp>
          <p:nvSpPr>
            <p:cNvPr id="61" name="Oval 113">
              <a:extLst>
                <a:ext uri="{FF2B5EF4-FFF2-40B4-BE49-F238E27FC236}">
                  <a16:creationId xmlns:a16="http://schemas.microsoft.com/office/drawing/2014/main" id="{7A1AADFC-D8A4-C86B-D520-A8EA834BAF69}"/>
                </a:ext>
              </a:extLst>
            </p:cNvPr>
            <p:cNvSpPr/>
            <p:nvPr/>
          </p:nvSpPr>
          <p:spPr>
            <a:xfrm>
              <a:off x="514908" y="1627011"/>
              <a:ext cx="700903" cy="8256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922677-A82E-14C7-8D07-EAFF7C4B9A81}"/>
                </a:ext>
              </a:extLst>
            </p:cNvPr>
            <p:cNvSpPr txBox="1"/>
            <p:nvPr/>
          </p:nvSpPr>
          <p:spPr>
            <a:xfrm>
              <a:off x="145203" y="2526165"/>
              <a:ext cx="1724052" cy="10050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Laser Scan base to Point cloud to Intelligent Plant 3D model 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0597E8C-FA7F-7938-EA69-649929AFC75E}"/>
                </a:ext>
              </a:extLst>
            </p:cNvPr>
            <p:cNvSpPr/>
            <p:nvPr/>
          </p:nvSpPr>
          <p:spPr>
            <a:xfrm>
              <a:off x="151466" y="849565"/>
              <a:ext cx="4292335" cy="680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Looking for creating Intelligent &amp; web browser compatible 3D model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your Plant ? </a:t>
              </a:r>
              <a:endParaRPr lang="en-IN" dirty="0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3D80667A-3E47-B708-0C73-C81FD206A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629" y="1857827"/>
            <a:ext cx="2946400" cy="178524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EBEAF3F-6F80-9DDD-07C7-83C44A805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8913" y="1959427"/>
            <a:ext cx="456689" cy="40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53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23823BE6-44B3-46C0-9291-277692DE5127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Technologies</a:t>
            </a:r>
            <a:endParaRPr lang="x-none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cxnSp>
        <p:nvCxnSpPr>
          <p:cNvPr id="28" name="Elbow Connector 60">
            <a:extLst>
              <a:ext uri="{FF2B5EF4-FFF2-40B4-BE49-F238E27FC236}">
                <a16:creationId xmlns:a16="http://schemas.microsoft.com/office/drawing/2014/main" id="{6C222CAE-5603-9E55-4227-C1E7FD8D8476}"/>
              </a:ext>
            </a:extLst>
          </p:cNvPr>
          <p:cNvCxnSpPr/>
          <p:nvPr/>
        </p:nvCxnSpPr>
        <p:spPr>
          <a:xfrm rot="5400000" flipH="1" flipV="1">
            <a:off x="7005415" y="2983210"/>
            <a:ext cx="899766" cy="1475616"/>
          </a:xfrm>
          <a:prstGeom prst="bentConnector3">
            <a:avLst>
              <a:gd name="adj1" fmla="val 63022"/>
            </a:avLst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60">
            <a:extLst>
              <a:ext uri="{FF2B5EF4-FFF2-40B4-BE49-F238E27FC236}">
                <a16:creationId xmlns:a16="http://schemas.microsoft.com/office/drawing/2014/main" id="{952B7350-811E-33F4-178B-7F9863CC9DB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99095" y="3002484"/>
            <a:ext cx="899766" cy="1475616"/>
          </a:xfrm>
          <a:prstGeom prst="bentConnector3">
            <a:avLst>
              <a:gd name="adj1" fmla="val 63022"/>
            </a:avLst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E2D439D-FE11-5E57-714D-C58E2EA2A5BF}"/>
              </a:ext>
            </a:extLst>
          </p:cNvPr>
          <p:cNvSpPr/>
          <p:nvPr/>
        </p:nvSpPr>
        <p:spPr>
          <a:xfrm>
            <a:off x="406401" y="3402192"/>
            <a:ext cx="2837958" cy="122368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C658F1-08B6-2A23-A7E3-697E9603B447}"/>
              </a:ext>
            </a:extLst>
          </p:cNvPr>
          <p:cNvSpPr/>
          <p:nvPr/>
        </p:nvSpPr>
        <p:spPr>
          <a:xfrm rot="16200000">
            <a:off x="2555599" y="1629269"/>
            <a:ext cx="1279682" cy="1950827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F5C46-E136-9E2D-7969-04ABEF5B4D26}"/>
              </a:ext>
            </a:extLst>
          </p:cNvPr>
          <p:cNvSpPr/>
          <p:nvPr/>
        </p:nvSpPr>
        <p:spPr>
          <a:xfrm>
            <a:off x="4615543" y="1738033"/>
            <a:ext cx="2902857" cy="122368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996AC4-2186-B326-553F-9F6031CEC48C}"/>
              </a:ext>
            </a:extLst>
          </p:cNvPr>
          <p:cNvSpPr/>
          <p:nvPr/>
        </p:nvSpPr>
        <p:spPr>
          <a:xfrm>
            <a:off x="7968342" y="2047455"/>
            <a:ext cx="3106057" cy="122368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36764B-CE53-B835-92AD-AD2922EBF6C0}"/>
              </a:ext>
            </a:extLst>
          </p:cNvPr>
          <p:cNvSpPr/>
          <p:nvPr/>
        </p:nvSpPr>
        <p:spPr>
          <a:xfrm>
            <a:off x="8913273" y="3402192"/>
            <a:ext cx="2785241" cy="122368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D7B7FD-1778-E219-69DB-068CD3370762}"/>
              </a:ext>
            </a:extLst>
          </p:cNvPr>
          <p:cNvCxnSpPr>
            <a:cxnSpLocks/>
            <a:endCxn id="32" idx="2"/>
          </p:cNvCxnSpPr>
          <p:nvPr/>
        </p:nvCxnSpPr>
        <p:spPr>
          <a:xfrm flipH="1" flipV="1">
            <a:off x="6066972" y="2961714"/>
            <a:ext cx="2724" cy="1026886"/>
          </a:xfrm>
          <a:prstGeom prst="straightConnector1">
            <a:avLst/>
          </a:prstGeom>
          <a:ln w="254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61">
            <a:extLst>
              <a:ext uri="{FF2B5EF4-FFF2-40B4-BE49-F238E27FC236}">
                <a16:creationId xmlns:a16="http://schemas.microsoft.com/office/drawing/2014/main" id="{11F59D0C-2F89-694A-12F1-2BF289FC6CD2}"/>
              </a:ext>
            </a:extLst>
          </p:cNvPr>
          <p:cNvCxnSpPr>
            <a:cxnSpLocks/>
          </p:cNvCxnSpPr>
          <p:nvPr/>
        </p:nvCxnSpPr>
        <p:spPr>
          <a:xfrm rot="10800000">
            <a:off x="3316391" y="3999909"/>
            <a:ext cx="1539232" cy="45925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C91A21-5418-92B0-7E22-4CAF36286D35}"/>
              </a:ext>
            </a:extLst>
          </p:cNvPr>
          <p:cNvGrpSpPr/>
          <p:nvPr/>
        </p:nvGrpSpPr>
        <p:grpSpPr>
          <a:xfrm>
            <a:off x="406399" y="3439629"/>
            <a:ext cx="2917373" cy="1188491"/>
            <a:chOff x="6207340" y="3241811"/>
            <a:chExt cx="2298242" cy="1188803"/>
          </a:xfrm>
          <a:noFill/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986889-2705-D63C-1B98-57EFF56CA08E}"/>
                </a:ext>
              </a:extLst>
            </p:cNvPr>
            <p:cNvSpPr txBox="1"/>
            <p:nvPr/>
          </p:nvSpPr>
          <p:spPr>
            <a:xfrm>
              <a:off x="6207340" y="3599399"/>
              <a:ext cx="2298242" cy="83121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 Plant level view of Critical and common Spare part  inventory</a:t>
              </a:r>
              <a:endPara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D9F9E31-9B6A-7979-A988-5BC32C6BD0D5}"/>
                </a:ext>
              </a:extLst>
            </p:cNvPr>
            <p:cNvSpPr txBox="1"/>
            <p:nvPr/>
          </p:nvSpPr>
          <p:spPr>
            <a:xfrm>
              <a:off x="6241644" y="3241811"/>
              <a:ext cx="2218201" cy="3694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b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n-US" altLang="ko-KR" dirty="0"/>
                <a:t>Spares Inventory View</a:t>
              </a:r>
              <a:endParaRPr lang="ko-KR" alt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5575F32-51F0-76E4-2829-09A529336ADB}"/>
              </a:ext>
            </a:extLst>
          </p:cNvPr>
          <p:cNvSpPr/>
          <p:nvPr/>
        </p:nvSpPr>
        <p:spPr>
          <a:xfrm>
            <a:off x="1074058" y="2047455"/>
            <a:ext cx="3164113" cy="122368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699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E2DF3F3-B96B-1E1B-9D1B-1AC1697727E2}"/>
              </a:ext>
            </a:extLst>
          </p:cNvPr>
          <p:cNvSpPr/>
          <p:nvPr/>
        </p:nvSpPr>
        <p:spPr>
          <a:xfrm>
            <a:off x="957944" y="4865142"/>
            <a:ext cx="3057166" cy="12812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026112C-09BE-B7BF-2F26-C3C53BC1949F}"/>
              </a:ext>
            </a:extLst>
          </p:cNvPr>
          <p:cNvSpPr/>
          <p:nvPr/>
        </p:nvSpPr>
        <p:spPr>
          <a:xfrm>
            <a:off x="8124282" y="4922728"/>
            <a:ext cx="3095261" cy="122368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68" name="Elbow Connector 83">
            <a:extLst>
              <a:ext uri="{FF2B5EF4-FFF2-40B4-BE49-F238E27FC236}">
                <a16:creationId xmlns:a16="http://schemas.microsoft.com/office/drawing/2014/main" id="{48CFF933-384E-10F5-D5ED-FC7498C475CE}"/>
              </a:ext>
            </a:extLst>
          </p:cNvPr>
          <p:cNvCxnSpPr/>
          <p:nvPr/>
        </p:nvCxnSpPr>
        <p:spPr>
          <a:xfrm rot="10800000" flipV="1">
            <a:off x="4139090" y="5414896"/>
            <a:ext cx="1157589" cy="378991"/>
          </a:xfrm>
          <a:prstGeom prst="bentConnector3">
            <a:avLst>
              <a:gd name="adj1" fmla="val -1002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84">
            <a:extLst>
              <a:ext uri="{FF2B5EF4-FFF2-40B4-BE49-F238E27FC236}">
                <a16:creationId xmlns:a16="http://schemas.microsoft.com/office/drawing/2014/main" id="{0BA9D163-D413-320F-EB6C-5DBB25DFECC5}"/>
              </a:ext>
            </a:extLst>
          </p:cNvPr>
          <p:cNvCxnSpPr/>
          <p:nvPr/>
        </p:nvCxnSpPr>
        <p:spPr>
          <a:xfrm>
            <a:off x="6913724" y="5414896"/>
            <a:ext cx="1087575" cy="378991"/>
          </a:xfrm>
          <a:prstGeom prst="bentConnector3">
            <a:avLst>
              <a:gd name="adj1" fmla="val -1659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1">
            <a:extLst>
              <a:ext uri="{FF2B5EF4-FFF2-40B4-BE49-F238E27FC236}">
                <a16:creationId xmlns:a16="http://schemas.microsoft.com/office/drawing/2014/main" id="{C7DFBB35-6297-2B72-470C-02C42FD1C2ED}"/>
              </a:ext>
            </a:extLst>
          </p:cNvPr>
          <p:cNvCxnSpPr>
            <a:cxnSpLocks/>
          </p:cNvCxnSpPr>
          <p:nvPr/>
        </p:nvCxnSpPr>
        <p:spPr>
          <a:xfrm rot="10800000" flipH="1">
            <a:off x="7283771" y="3999907"/>
            <a:ext cx="1539232" cy="45925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63">
            <a:extLst>
              <a:ext uri="{FF2B5EF4-FFF2-40B4-BE49-F238E27FC236}">
                <a16:creationId xmlns:a16="http://schemas.microsoft.com/office/drawing/2014/main" id="{61FDD88B-85A3-3B01-DE2D-7FDA4EDF8502}"/>
              </a:ext>
            </a:extLst>
          </p:cNvPr>
          <p:cNvGrpSpPr/>
          <p:nvPr/>
        </p:nvGrpSpPr>
        <p:grpSpPr>
          <a:xfrm>
            <a:off x="1103087" y="2128439"/>
            <a:ext cx="3153381" cy="1000330"/>
            <a:chOff x="6500187" y="3285364"/>
            <a:chExt cx="1818855" cy="1000591"/>
          </a:xfrm>
          <a:noFill/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35F7F74-D81B-10D2-C39C-91828CADF86A}"/>
                </a:ext>
              </a:extLst>
            </p:cNvPr>
            <p:cNvSpPr txBox="1"/>
            <p:nvPr/>
          </p:nvSpPr>
          <p:spPr>
            <a:xfrm>
              <a:off x="6533674" y="3701027"/>
              <a:ext cx="1785368" cy="5849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altLang="ko-KR" sz="1600" dirty="0"/>
                <a:t>Critical Tag wise maintenance budget Vs Actual tracking .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36596E9-F5D9-86DD-7908-744DA38938ED}"/>
                </a:ext>
              </a:extLst>
            </p:cNvPr>
            <p:cNvSpPr txBox="1"/>
            <p:nvPr/>
          </p:nvSpPr>
          <p:spPr>
            <a:xfrm>
              <a:off x="6500187" y="3285364"/>
              <a:ext cx="1785368" cy="3694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Maintenance budget view 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D17FE914-4706-3E59-1723-09746A74CD28}"/>
              </a:ext>
            </a:extLst>
          </p:cNvPr>
          <p:cNvGrpSpPr/>
          <p:nvPr/>
        </p:nvGrpSpPr>
        <p:grpSpPr>
          <a:xfrm>
            <a:off x="986970" y="4902338"/>
            <a:ext cx="2975429" cy="1183243"/>
            <a:chOff x="6455375" y="3212774"/>
            <a:chExt cx="1952155" cy="1183554"/>
          </a:xfrm>
          <a:noFill/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76F4A9-92E0-9E73-E3EB-CBE1D1CC5B09}"/>
                </a:ext>
              </a:extLst>
            </p:cNvPr>
            <p:cNvSpPr txBox="1"/>
            <p:nvPr/>
          </p:nvSpPr>
          <p:spPr>
            <a:xfrm>
              <a:off x="6455375" y="3657470"/>
              <a:ext cx="1952155" cy="738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One view of All equipment's warranty status (Green – In warranty , Amber – About to Expire , Red – Expired )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1342992-E90B-4000-C9A5-1024E31260DB}"/>
                </a:ext>
              </a:extLst>
            </p:cNvPr>
            <p:cNvSpPr txBox="1"/>
            <p:nvPr/>
          </p:nvSpPr>
          <p:spPr>
            <a:xfrm>
              <a:off x="6559774" y="3212774"/>
              <a:ext cx="1785368" cy="36942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IN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Warranty View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77" name="Group 63">
            <a:extLst>
              <a:ext uri="{FF2B5EF4-FFF2-40B4-BE49-F238E27FC236}">
                <a16:creationId xmlns:a16="http://schemas.microsoft.com/office/drawing/2014/main" id="{10EAA9F3-F894-1E2C-30CC-EA792113349B}"/>
              </a:ext>
            </a:extLst>
          </p:cNvPr>
          <p:cNvGrpSpPr/>
          <p:nvPr/>
        </p:nvGrpSpPr>
        <p:grpSpPr>
          <a:xfrm>
            <a:off x="8868231" y="3410606"/>
            <a:ext cx="2917370" cy="1203011"/>
            <a:chOff x="6380101" y="3212774"/>
            <a:chExt cx="2019312" cy="1203325"/>
          </a:xfrm>
          <a:noFill/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3BD5798-148A-A62C-6A96-F5C60FA277D0}"/>
                </a:ext>
              </a:extLst>
            </p:cNvPr>
            <p:cNvSpPr txBox="1"/>
            <p:nvPr/>
          </p:nvSpPr>
          <p:spPr>
            <a:xfrm>
              <a:off x="6380101" y="3584885"/>
              <a:ext cx="2019312" cy="83121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in time Engineering spares procurement and accurate budgeting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A194F28-9394-3EE4-0767-3EC784F3F787}"/>
                </a:ext>
              </a:extLst>
            </p:cNvPr>
            <p:cNvSpPr txBox="1"/>
            <p:nvPr/>
          </p:nvSpPr>
          <p:spPr>
            <a:xfrm>
              <a:off x="6453304" y="3212774"/>
              <a:ext cx="1905924" cy="3694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ERP integrated Workflows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63">
            <a:extLst>
              <a:ext uri="{FF2B5EF4-FFF2-40B4-BE49-F238E27FC236}">
                <a16:creationId xmlns:a16="http://schemas.microsoft.com/office/drawing/2014/main" id="{86671630-5456-882F-F0A5-66E11D1C694C}"/>
              </a:ext>
            </a:extLst>
          </p:cNvPr>
          <p:cNvGrpSpPr/>
          <p:nvPr/>
        </p:nvGrpSpPr>
        <p:grpSpPr>
          <a:xfrm>
            <a:off x="7982857" y="2070381"/>
            <a:ext cx="3077028" cy="1110677"/>
            <a:chOff x="6524178" y="3227292"/>
            <a:chExt cx="1786437" cy="1110967"/>
          </a:xfrm>
          <a:noFill/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D7D3FDA-C257-5AEB-DE2B-50DC30DB5A43}"/>
                </a:ext>
              </a:extLst>
            </p:cNvPr>
            <p:cNvSpPr txBox="1"/>
            <p:nvPr/>
          </p:nvSpPr>
          <p:spPr>
            <a:xfrm>
              <a:off x="6525247" y="3599402"/>
              <a:ext cx="1785368" cy="73885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Minimize downtime to increase the productivity and reduce the demand for more CAPEX for capacity addition 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18B67FA-D65D-294B-463B-E3E2AB7CE438}"/>
                </a:ext>
              </a:extLst>
            </p:cNvPr>
            <p:cNvSpPr txBox="1"/>
            <p:nvPr/>
          </p:nvSpPr>
          <p:spPr>
            <a:xfrm>
              <a:off x="6524178" y="3227292"/>
              <a:ext cx="1785368" cy="3694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O&amp;M  Optimization 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3" name="Group 63">
            <a:extLst>
              <a:ext uri="{FF2B5EF4-FFF2-40B4-BE49-F238E27FC236}">
                <a16:creationId xmlns:a16="http://schemas.microsoft.com/office/drawing/2014/main" id="{823136CD-3961-F3B8-09A1-63FB256407FE}"/>
              </a:ext>
            </a:extLst>
          </p:cNvPr>
          <p:cNvGrpSpPr/>
          <p:nvPr/>
        </p:nvGrpSpPr>
        <p:grpSpPr>
          <a:xfrm>
            <a:off x="8170482" y="4974686"/>
            <a:ext cx="2932944" cy="1029357"/>
            <a:chOff x="6452958" y="3256329"/>
            <a:chExt cx="1812273" cy="1029625"/>
          </a:xfrm>
          <a:noFill/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8360B92-88AC-5D82-C00B-066FB73FAE64}"/>
                </a:ext>
              </a:extLst>
            </p:cNvPr>
            <p:cNvSpPr txBox="1"/>
            <p:nvPr/>
          </p:nvSpPr>
          <p:spPr>
            <a:xfrm>
              <a:off x="6479863" y="3701027"/>
              <a:ext cx="1785368" cy="58492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Real time data base optimized Energy uses and operations .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EAF9AC6-F44F-104A-A6D3-13A05670B4A3}"/>
                </a:ext>
              </a:extLst>
            </p:cNvPr>
            <p:cNvSpPr txBox="1"/>
            <p:nvPr/>
          </p:nvSpPr>
          <p:spPr>
            <a:xfrm>
              <a:off x="6452958" y="3256329"/>
              <a:ext cx="1785368" cy="3694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IOT integrated workflows  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63">
            <a:extLst>
              <a:ext uri="{FF2B5EF4-FFF2-40B4-BE49-F238E27FC236}">
                <a16:creationId xmlns:a16="http://schemas.microsoft.com/office/drawing/2014/main" id="{51B53415-5F1B-0640-A471-0D68F894850D}"/>
              </a:ext>
            </a:extLst>
          </p:cNvPr>
          <p:cNvGrpSpPr/>
          <p:nvPr/>
        </p:nvGrpSpPr>
        <p:grpSpPr>
          <a:xfrm>
            <a:off x="4630056" y="1760960"/>
            <a:ext cx="2801255" cy="1217523"/>
            <a:chOff x="6455376" y="3227293"/>
            <a:chExt cx="1816603" cy="1217840"/>
          </a:xfrm>
          <a:noFill/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423C72-E342-BBFA-5CE1-52DE1CE9E2F7}"/>
                </a:ext>
              </a:extLst>
            </p:cNvPr>
            <p:cNvSpPr txBox="1"/>
            <p:nvPr/>
          </p:nvSpPr>
          <p:spPr>
            <a:xfrm>
              <a:off x="6486611" y="3613919"/>
              <a:ext cx="1785368" cy="83121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O&amp;M SOPs training content  base on best practices across different plants 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B5D1221-E720-CD84-579F-6E3967DFBABA}"/>
                </a:ext>
              </a:extLst>
            </p:cNvPr>
            <p:cNvSpPr txBox="1"/>
            <p:nvPr/>
          </p:nvSpPr>
          <p:spPr>
            <a:xfrm>
              <a:off x="6455376" y="3227293"/>
              <a:ext cx="1785368" cy="3694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altLang="ko-KR" dirty="0"/>
                <a:t>Centralized SOPs </a:t>
              </a:r>
              <a:endParaRPr lang="ko-KR" altLang="en-US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A58D150-FE3E-9F09-3356-2CEB473AFF9C}"/>
              </a:ext>
            </a:extLst>
          </p:cNvPr>
          <p:cNvGrpSpPr/>
          <p:nvPr/>
        </p:nvGrpSpPr>
        <p:grpSpPr>
          <a:xfrm>
            <a:off x="4520810" y="3773248"/>
            <a:ext cx="3116011" cy="1712037"/>
            <a:chOff x="-548507" y="477868"/>
            <a:chExt cx="11570449" cy="635717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311E32B-5CD7-3F8A-CF61-E48BC0DA20B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2768F36-12A2-F43F-856D-8B4A29B9DDD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31FA89-312D-BAFA-DD20-BE1FA2AABCA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D3D359F-CE09-5938-5B9C-4EB1BBE978BC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3CDD96E-AE79-F495-994F-64BD789E9B9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A50017A-46FA-BD7D-F03D-1B249801F5B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C52A68A-03ED-0C3B-0184-4C4673DB6AD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F6192D7F-B7B2-B5DA-2106-E8ECA7CB993F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97A1A11-0B7B-2B62-CF5F-E5085270254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06FB2124-4CA2-52CC-A31D-4EFD32A7317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B581F76D-FBBB-A697-C2FB-9EA12A452AFE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8D28025-65DB-E83D-6B45-1C78A449B3B4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 dirty="0"/>
            </a:p>
          </p:txBody>
        </p:sp>
      </p:grp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1A9E587-ECEB-A40D-92E7-9E639D0B29AB}"/>
              </a:ext>
            </a:extLst>
          </p:cNvPr>
          <p:cNvSpPr/>
          <p:nvPr/>
        </p:nvSpPr>
        <p:spPr>
          <a:xfrm>
            <a:off x="6479856" y="3960646"/>
            <a:ext cx="549015" cy="404155"/>
          </a:xfrm>
          <a:custGeom>
            <a:avLst/>
            <a:gdLst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788485 w 3738080"/>
              <a:gd name="connsiteY5" fmla="*/ 1841061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624294 w 3738080"/>
              <a:gd name="connsiteY5" fmla="*/ 1992174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1858846 w 3738080"/>
              <a:gd name="connsiteY5" fmla="*/ 1306247 h 2751770"/>
              <a:gd name="connsiteX6" fmla="*/ 2645621 w 3738080"/>
              <a:gd name="connsiteY6" fmla="*/ 1504218 h 2751770"/>
              <a:gd name="connsiteX7" fmla="*/ 2795575 w 3738080"/>
              <a:gd name="connsiteY7" fmla="*/ 1757331 h 2751770"/>
              <a:gd name="connsiteX8" fmla="*/ 2539052 w 3738080"/>
              <a:gd name="connsiteY8" fmla="*/ 1841672 h 2751770"/>
              <a:gd name="connsiteX9" fmla="*/ 1353947 w 3738080"/>
              <a:gd name="connsiteY9" fmla="*/ 1778974 h 2751770"/>
              <a:gd name="connsiteX10" fmla="*/ 982333 w 3738080"/>
              <a:gd name="connsiteY10" fmla="*/ 1780833 h 2751770"/>
              <a:gd name="connsiteX11" fmla="*/ 966756 w 3738080"/>
              <a:gd name="connsiteY11" fmla="*/ 1667407 h 2751770"/>
              <a:gd name="connsiteX12" fmla="*/ 1217540 w 3738080"/>
              <a:gd name="connsiteY12" fmla="*/ 1445700 h 2751770"/>
              <a:gd name="connsiteX13" fmla="*/ 1858846 w 3738080"/>
              <a:gd name="connsiteY13" fmla="*/ 1306247 h 2751770"/>
              <a:gd name="connsiteX14" fmla="*/ 1828129 w 3738080"/>
              <a:gd name="connsiteY14" fmla="*/ 650059 h 2751770"/>
              <a:gd name="connsiteX15" fmla="*/ 3108200 w 3738080"/>
              <a:gd name="connsiteY15" fmla="*/ 1008980 h 2751770"/>
              <a:gd name="connsiteX16" fmla="*/ 3258155 w 3738080"/>
              <a:gd name="connsiteY16" fmla="*/ 1319033 h 2751770"/>
              <a:gd name="connsiteX17" fmla="*/ 2937692 w 3738080"/>
              <a:gd name="connsiteY17" fmla="*/ 1304637 h 2751770"/>
              <a:gd name="connsiteX18" fmla="*/ 763561 w 3738080"/>
              <a:gd name="connsiteY18" fmla="*/ 1325535 h 2751770"/>
              <a:gd name="connsiteX19" fmla="*/ 464412 w 3738080"/>
              <a:gd name="connsiteY19" fmla="*/ 1278813 h 2751770"/>
              <a:gd name="connsiteX20" fmla="*/ 450482 w 3738080"/>
              <a:gd name="connsiteY20" fmla="*/ 1202928 h 2751770"/>
              <a:gd name="connsiteX21" fmla="*/ 622892 w 3738080"/>
              <a:gd name="connsiteY21" fmla="*/ 1008979 h 2751770"/>
              <a:gd name="connsiteX22" fmla="*/ 1828129 w 3738080"/>
              <a:gd name="connsiteY22" fmla="*/ 650059 h 2751770"/>
              <a:gd name="connsiteX23" fmla="*/ 1764313 w 3738080"/>
              <a:gd name="connsiteY23" fmla="*/ 591 h 2751770"/>
              <a:gd name="connsiteX24" fmla="*/ 3559697 w 3738080"/>
              <a:gd name="connsiteY24" fmla="*/ 547180 h 2751770"/>
              <a:gd name="connsiteX25" fmla="*/ 3709650 w 3738080"/>
              <a:gd name="connsiteY25" fmla="*/ 882310 h 2751770"/>
              <a:gd name="connsiteX26" fmla="*/ 3367875 w 3738080"/>
              <a:gd name="connsiteY26" fmla="*/ 834477 h 2751770"/>
              <a:gd name="connsiteX27" fmla="*/ 318417 w 3738080"/>
              <a:gd name="connsiteY27" fmla="*/ 884635 h 2751770"/>
              <a:gd name="connsiteX28" fmla="*/ 19267 w 3738080"/>
              <a:gd name="connsiteY28" fmla="*/ 846272 h 2751770"/>
              <a:gd name="connsiteX29" fmla="*/ 275 w 3738080"/>
              <a:gd name="connsiteY29" fmla="*/ 760137 h 2751770"/>
              <a:gd name="connsiteX30" fmla="*/ 173484 w 3738080"/>
              <a:gd name="connsiteY30" fmla="*/ 547180 h 2751770"/>
              <a:gd name="connsiteX31" fmla="*/ 1764313 w 3738080"/>
              <a:gd name="connsiteY31" fmla="*/ 591 h 27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8080" h="2751770">
                <a:moveTo>
                  <a:pt x="1869041" y="1997576"/>
                </a:moveTo>
                <a:cubicBezTo>
                  <a:pt x="2077306" y="1997576"/>
                  <a:pt x="2246138" y="2166408"/>
                  <a:pt x="2246138" y="2374673"/>
                </a:cubicBezTo>
                <a:cubicBezTo>
                  <a:pt x="2246138" y="2582938"/>
                  <a:pt x="2077306" y="2751770"/>
                  <a:pt x="1869041" y="2751770"/>
                </a:cubicBezTo>
                <a:cubicBezTo>
                  <a:pt x="1660776" y="2751770"/>
                  <a:pt x="1491944" y="2582938"/>
                  <a:pt x="1491944" y="2374673"/>
                </a:cubicBezTo>
                <a:cubicBezTo>
                  <a:pt x="1491944" y="2166408"/>
                  <a:pt x="1660776" y="1997576"/>
                  <a:pt x="1869041" y="1997576"/>
                </a:cubicBezTo>
                <a:close/>
                <a:moveTo>
                  <a:pt x="1858846" y="1306247"/>
                </a:moveTo>
                <a:cubicBezTo>
                  <a:pt x="2165924" y="1301758"/>
                  <a:pt x="2404940" y="1399722"/>
                  <a:pt x="2645621" y="1504218"/>
                </a:cubicBezTo>
                <a:cubicBezTo>
                  <a:pt x="2813424" y="1597955"/>
                  <a:pt x="2823993" y="1678797"/>
                  <a:pt x="2795575" y="1757331"/>
                </a:cubicBezTo>
                <a:cubicBezTo>
                  <a:pt x="2761471" y="1842158"/>
                  <a:pt x="2685239" y="1908552"/>
                  <a:pt x="2539052" y="1841672"/>
                </a:cubicBezTo>
                <a:cubicBezTo>
                  <a:pt x="2347207" y="1684231"/>
                  <a:pt x="1733351" y="1556050"/>
                  <a:pt x="1353947" y="1778974"/>
                </a:cubicBezTo>
                <a:cubicBezTo>
                  <a:pt x="1250080" y="1855218"/>
                  <a:pt x="1037749" y="1915097"/>
                  <a:pt x="982333" y="1780833"/>
                </a:cubicBezTo>
                <a:cubicBezTo>
                  <a:pt x="968480" y="1736637"/>
                  <a:pt x="963386" y="1699601"/>
                  <a:pt x="966756" y="1667407"/>
                </a:cubicBezTo>
                <a:cubicBezTo>
                  <a:pt x="976866" y="1570822"/>
                  <a:pt x="1063141" y="1517802"/>
                  <a:pt x="1217540" y="1445700"/>
                </a:cubicBezTo>
                <a:cubicBezTo>
                  <a:pt x="1465851" y="1348519"/>
                  <a:pt x="1674601" y="1308942"/>
                  <a:pt x="1858846" y="1306247"/>
                </a:cubicBezTo>
                <a:close/>
                <a:moveTo>
                  <a:pt x="1828129" y="650059"/>
                </a:moveTo>
                <a:cubicBezTo>
                  <a:pt x="2445754" y="646836"/>
                  <a:pt x="2937662" y="894034"/>
                  <a:pt x="3108200" y="1008980"/>
                </a:cubicBezTo>
                <a:cubicBezTo>
                  <a:pt x="3228810" y="1075858"/>
                  <a:pt x="3343409" y="1171509"/>
                  <a:pt x="3258155" y="1319033"/>
                </a:cubicBezTo>
                <a:cubicBezTo>
                  <a:pt x="3134282" y="1435449"/>
                  <a:pt x="3057301" y="1393031"/>
                  <a:pt x="2937692" y="1304637"/>
                </a:cubicBezTo>
                <a:cubicBezTo>
                  <a:pt x="2647778" y="1191783"/>
                  <a:pt x="2008321" y="619142"/>
                  <a:pt x="763561" y="1325535"/>
                </a:cubicBezTo>
                <a:cubicBezTo>
                  <a:pt x="621636" y="1425852"/>
                  <a:pt x="511304" y="1376178"/>
                  <a:pt x="464412" y="1278813"/>
                </a:cubicBezTo>
                <a:cubicBezTo>
                  <a:pt x="452398" y="1252494"/>
                  <a:pt x="448110" y="1227223"/>
                  <a:pt x="450482" y="1202928"/>
                </a:cubicBezTo>
                <a:cubicBezTo>
                  <a:pt x="457599" y="1130049"/>
                  <a:pt x="524660" y="1065987"/>
                  <a:pt x="622892" y="1008979"/>
                </a:cubicBezTo>
                <a:cubicBezTo>
                  <a:pt x="1041721" y="744082"/>
                  <a:pt x="1457554" y="651995"/>
                  <a:pt x="1828129" y="650059"/>
                </a:cubicBezTo>
                <a:close/>
                <a:moveTo>
                  <a:pt x="1764313" y="591"/>
                </a:moveTo>
                <a:cubicBezTo>
                  <a:pt x="2430887" y="-13278"/>
                  <a:pt x="3056659" y="218017"/>
                  <a:pt x="3559697" y="547180"/>
                </a:cubicBezTo>
                <a:cubicBezTo>
                  <a:pt x="3671781" y="597338"/>
                  <a:pt x="3794905" y="759863"/>
                  <a:pt x="3709650" y="882310"/>
                </a:cubicBezTo>
                <a:cubicBezTo>
                  <a:pt x="3594303" y="984791"/>
                  <a:pt x="3449118" y="907547"/>
                  <a:pt x="3367875" y="834477"/>
                </a:cubicBezTo>
                <a:cubicBezTo>
                  <a:pt x="3193985" y="725799"/>
                  <a:pt x="1920315" y="-235561"/>
                  <a:pt x="318417" y="884635"/>
                </a:cubicBezTo>
                <a:cubicBezTo>
                  <a:pt x="189280" y="993311"/>
                  <a:pt x="70419" y="922739"/>
                  <a:pt x="19267" y="846272"/>
                </a:cubicBezTo>
                <a:cubicBezTo>
                  <a:pt x="4410" y="817516"/>
                  <a:pt x="-1388" y="788500"/>
                  <a:pt x="275" y="760137"/>
                </a:cubicBezTo>
                <a:cubicBezTo>
                  <a:pt x="5260" y="675044"/>
                  <a:pt x="77384" y="595829"/>
                  <a:pt x="173484" y="547180"/>
                </a:cubicBezTo>
                <a:cubicBezTo>
                  <a:pt x="702741" y="170471"/>
                  <a:pt x="1245868" y="11376"/>
                  <a:pt x="1764313" y="5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5DCC7CE-B240-DE2B-FF54-5AA82958719D}"/>
              </a:ext>
            </a:extLst>
          </p:cNvPr>
          <p:cNvSpPr txBox="1"/>
          <p:nvPr/>
        </p:nvSpPr>
        <p:spPr>
          <a:xfrm>
            <a:off x="217139" y="976375"/>
            <a:ext cx="1169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Central Tower Reporting : Aggregated view of multiple plants of Company 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07B6AB51-5EB6-6998-9B3D-391858657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85" y="3773714"/>
            <a:ext cx="2612572" cy="155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67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6">
            <a:extLst>
              <a:ext uri="{FF2B5EF4-FFF2-40B4-BE49-F238E27FC236}">
                <a16:creationId xmlns:a16="http://schemas.microsoft.com/office/drawing/2014/main" id="{BC9E70DF-0FE3-4BF9-A71B-C8B6869904B7}"/>
              </a:ext>
            </a:extLst>
          </p:cNvPr>
          <p:cNvSpPr txBox="1">
            <a:spLocks/>
          </p:cNvSpPr>
          <p:nvPr/>
        </p:nvSpPr>
        <p:spPr>
          <a:xfrm>
            <a:off x="21148" y="5131837"/>
            <a:ext cx="12161520" cy="1754155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</a:t>
            </a:r>
            <a:r>
              <a:rPr lang="de-DE" sz="16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</a:t>
            </a:r>
            <a:r>
              <a:rPr lang="de-DE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781300" indent="-2781300">
              <a:buNone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(India) :     </a:t>
            </a:r>
            <a:r>
              <a:rPr lang="de-DE" sz="1600" u="sng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marketing@seeglobalinternational.com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+91 98253 18147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         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www.seeglobalinternational.com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6701F-C9A6-A6D4-D904-F88A968FBFD3}"/>
              </a:ext>
            </a:extLst>
          </p:cNvPr>
          <p:cNvSpPr txBox="1"/>
          <p:nvPr/>
        </p:nvSpPr>
        <p:spPr>
          <a:xfrm>
            <a:off x="4628290" y="2721114"/>
            <a:ext cx="293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00B050"/>
                </a:solidFill>
                <a:latin typeface="Algerian" pitchFamily="82" charset="0"/>
              </a:rPr>
              <a:t>Thank you</a:t>
            </a:r>
            <a:endParaRPr lang="en-IN" sz="4000" dirty="0">
              <a:solidFill>
                <a:srgbClr val="00B0F0"/>
              </a:solidFill>
              <a:latin typeface="Algerian" pitchFamily="82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4002179E-69E4-2E03-156E-F472E0FE5198}"/>
              </a:ext>
            </a:extLst>
          </p:cNvPr>
          <p:cNvSpPr/>
          <p:nvPr/>
        </p:nvSpPr>
        <p:spPr>
          <a:xfrm>
            <a:off x="9232" y="778692"/>
            <a:ext cx="7756800" cy="1388254"/>
          </a:xfrm>
          <a:prstGeom prst="homePlate">
            <a:avLst>
              <a:gd name="adj" fmla="val 30208"/>
            </a:avLst>
          </a:prstGeom>
          <a:solidFill>
            <a:srgbClr val="246AA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IN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itchFamily="82" charset="0"/>
              </a:rPr>
              <a:t>business transformation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DFB68899-3ABD-D870-115C-60B2AE3E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7"/>
            <a:ext cx="12192000" cy="81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04837A2-0EA5-48A2-8B96-807BAB55D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7085"/>
            <a:ext cx="12191998" cy="59500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Global – Value Proposition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455714" y="6250796"/>
            <a:ext cx="6662057" cy="5067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Consortium Organization provide end to end digital solution to  Industries.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67425" y="1609554"/>
            <a:ext cx="4275786" cy="133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Experienced Industry Managers who  know the business  challenges, Competition and requirement of delivering sustainable solutions.    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67425" y="3034388"/>
            <a:ext cx="4275786" cy="1332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 from upstream Oil and Gas, Oil Refinery, Petrochemical,  Chemical, Metals, Fibres, Power, Automobile, Business consultancy, Financial Institution .   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8DE566-2F87-44F1-9AE3-40EF24A7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15" y="3763313"/>
            <a:ext cx="2064468" cy="60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287889" y="903065"/>
            <a:ext cx="1648494" cy="615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Leaders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63427" y="879714"/>
            <a:ext cx="1715038" cy="519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Capability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20619"/>
          <a:stretch/>
        </p:blipFill>
        <p:spPr>
          <a:xfrm>
            <a:off x="476520" y="705620"/>
            <a:ext cx="890787" cy="812985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67425" y="4465674"/>
            <a:ext cx="4275786" cy="1332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having experience in more than 15 Countries, Including India, SEA, GULF, Romania, South America, Europe &amp; USA .   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67425" y="5922718"/>
            <a:ext cx="4275786" cy="834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 combined experiences are more then 450 Years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422505" y="5514408"/>
            <a:ext cx="1715038" cy="519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Structure  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124414" y="1616246"/>
            <a:ext cx="5067585" cy="399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from USA, SWEDEN , INDIA &amp;  Central Europe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24413" y="2117292"/>
            <a:ext cx="5067585" cy="399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</a:t>
            </a:r>
            <a:r>
              <a:rPr lang="en-GB" sz="16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Certified Cloud migration Engineers </a:t>
            </a:r>
            <a:endParaRPr lang="en-GB" dirty="0"/>
          </a:p>
        </p:txBody>
      </p:sp>
      <p:sp>
        <p:nvSpPr>
          <p:cNvPr id="52" name="Rounded Rectangle 51"/>
          <p:cNvSpPr/>
          <p:nvPr/>
        </p:nvSpPr>
        <p:spPr>
          <a:xfrm>
            <a:off x="7124412" y="2610400"/>
            <a:ext cx="5067585" cy="662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Analytics team head holding a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information theory and having many IP rights in his name.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124411" y="3367005"/>
            <a:ext cx="5067585" cy="662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Business </a:t>
            </a:r>
            <a:r>
              <a:rPr lang="en-GB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MBA , Engineers &amp; CA from top Institution</a:t>
            </a:r>
            <a:r>
              <a:rPr lang="en-GB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443211" y="1518605"/>
            <a:ext cx="418546" cy="52389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e 15"/>
          <p:cNvSpPr/>
          <p:nvPr/>
        </p:nvSpPr>
        <p:spPr>
          <a:xfrm>
            <a:off x="6872093" y="1432238"/>
            <a:ext cx="241448" cy="35316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6080093" y="3213403"/>
            <a:ext cx="7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4607" y="3194043"/>
            <a:ext cx="0" cy="68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967" y="789061"/>
            <a:ext cx="611192" cy="692786"/>
          </a:xfrm>
          <a:prstGeom prst="rect">
            <a:avLst/>
          </a:prstGeom>
        </p:spPr>
      </p:pic>
      <p:sp>
        <p:nvSpPr>
          <p:cNvPr id="58" name="Rounded Rectangle 57"/>
          <p:cNvSpPr/>
          <p:nvPr/>
        </p:nvSpPr>
        <p:spPr>
          <a:xfrm>
            <a:off x="7124411" y="4103393"/>
            <a:ext cx="5067589" cy="904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of team mainly on OT Solutions – Combination OT &amp; IT Technology in single platform </a:t>
            </a:r>
          </a:p>
        </p:txBody>
      </p:sp>
      <p:cxnSp>
        <p:nvCxnSpPr>
          <p:cNvPr id="57" name="Elbow Connector 56"/>
          <p:cNvCxnSpPr>
            <a:endCxn id="43" idx="1"/>
          </p:cNvCxnSpPr>
          <p:nvPr/>
        </p:nvCxnSpPr>
        <p:spPr>
          <a:xfrm>
            <a:off x="5455714" y="4465674"/>
            <a:ext cx="1966791" cy="1308508"/>
          </a:xfrm>
          <a:prstGeom prst="bentConnector3">
            <a:avLst>
              <a:gd name="adj1" fmla="val -1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3" idx="2"/>
          </p:cNvCxnSpPr>
          <p:nvPr/>
        </p:nvCxnSpPr>
        <p:spPr>
          <a:xfrm>
            <a:off x="8280024" y="6033955"/>
            <a:ext cx="0" cy="21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6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5071-C4E0-4201-9CFA-6AB9A9D72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967" y="1083040"/>
            <a:ext cx="7742419" cy="1153343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International-Overview</a:t>
            </a:r>
            <a:br>
              <a:rPr lang="de-DE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endParaRPr lang="x-none" sz="31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04837A2-0EA5-48A2-8B96-807BAB55D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7085"/>
            <a:ext cx="12191998" cy="59500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Global International-Organization Structure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89755" y="1227945"/>
            <a:ext cx="3876541" cy="729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Management / Solution Team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63066" y="2846326"/>
            <a:ext cx="2247839" cy="729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 /IIOT Solution Team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120662" y="2841880"/>
            <a:ext cx="2614729" cy="729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 Computing/ Cloud Solution Team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631998" y="5206753"/>
            <a:ext cx="2090514" cy="109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Specialised at Azure (Microsoft)</a:t>
            </a:r>
          </a:p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SAS Solution  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614132" y="3738823"/>
            <a:ext cx="1816997" cy="832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Specialised at AWS  </a:t>
            </a:r>
          </a:p>
          <a:p>
            <a:pPr algn="ctr"/>
            <a:r>
              <a:rPr lang="en-GB" b="1" dirty="0"/>
              <a:t>SAS Solution 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154587" y="2833447"/>
            <a:ext cx="2614729" cy="729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Data/ Analytics Solution Team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152021" y="2859204"/>
            <a:ext cx="2614729" cy="729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Dash Board/ Chat Bot Solution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85404" y="1341313"/>
            <a:ext cx="1666617" cy="5150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Client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386985" y="2459865"/>
            <a:ext cx="89418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2"/>
          </p:cNvCxnSpPr>
          <p:nvPr/>
        </p:nvCxnSpPr>
        <p:spPr>
          <a:xfrm flipH="1">
            <a:off x="4428025" y="1957500"/>
            <a:ext cx="1" cy="489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386984" y="2472745"/>
            <a:ext cx="1" cy="3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231068" y="2472745"/>
            <a:ext cx="1" cy="3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309870" y="3555847"/>
            <a:ext cx="0" cy="2196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07998" y="4155066"/>
            <a:ext cx="3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307998" y="5752736"/>
            <a:ext cx="3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7461950" y="2446986"/>
            <a:ext cx="1" cy="3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0328856" y="2472135"/>
            <a:ext cx="1" cy="3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Althen Sensors &amp; Controls">
            <a:extLst>
              <a:ext uri="{FF2B5EF4-FFF2-40B4-BE49-F238E27FC236}">
                <a16:creationId xmlns:a16="http://schemas.microsoft.com/office/drawing/2014/main" id="{B9F625F8-F7D3-42B4-B176-03CFC6EF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0" y="3877118"/>
            <a:ext cx="1083547" cy="3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13" y="4538451"/>
            <a:ext cx="829128" cy="481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822" y="3764011"/>
            <a:ext cx="918651" cy="533628"/>
          </a:xfrm>
          <a:prstGeom prst="rect">
            <a:avLst/>
          </a:prstGeom>
        </p:spPr>
      </p:pic>
      <p:pic>
        <p:nvPicPr>
          <p:cNvPr id="27" name="Picture 4" descr="Hanu: Digital Modernization, Azure Cloud Services | MSP Expert">
            <a:extLst>
              <a:ext uri="{FF2B5EF4-FFF2-40B4-BE49-F238E27FC236}">
                <a16:creationId xmlns:a16="http://schemas.microsoft.com/office/drawing/2014/main" id="{BCCE43C2-3576-49EF-A0B8-2FF71E52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09" y="6296819"/>
            <a:ext cx="737882" cy="3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711" y="4609981"/>
            <a:ext cx="1673838" cy="338567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86F4DE40-6421-4D09-9AE9-18CEE4D54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52" y="3842204"/>
            <a:ext cx="1413896" cy="3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8DE566-2F87-44F1-9AE3-40EF24A75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2" y="1306345"/>
            <a:ext cx="1881510" cy="550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D3EF41-95DF-FB3E-D072-62E49E58A85A}"/>
              </a:ext>
            </a:extLst>
          </p:cNvPr>
          <p:cNvCxnSpPr>
            <a:cxnSpLocks/>
            <a:stCxn id="3" idx="3"/>
            <a:endCxn id="49" idx="1"/>
          </p:cNvCxnSpPr>
          <p:nvPr/>
        </p:nvCxnSpPr>
        <p:spPr>
          <a:xfrm>
            <a:off x="6366296" y="1592723"/>
            <a:ext cx="1119108" cy="6123"/>
          </a:xfrm>
          <a:prstGeom prst="straightConnector1">
            <a:avLst/>
          </a:prstGeom>
          <a:ln>
            <a:prstDash val="lgDash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77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"/>
            <a:ext cx="11832000" cy="7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16000" y="889000"/>
            <a:ext cx="674486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667" dirty="0">
                <a:solidFill>
                  <a:schemeClr val="tx2"/>
                </a:solidFill>
              </a:rPr>
              <a:t>Products, Services &amp; Application of Industry 4.0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55017-52F7-4A60-B6F5-64BFB046E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65" y="1272848"/>
            <a:ext cx="11832000" cy="5582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85787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19B6CE-A5B1-497B-8D00-C61604DC2B3C}"/>
              </a:ext>
            </a:extLst>
          </p:cNvPr>
          <p:cNvGrpSpPr/>
          <p:nvPr/>
        </p:nvGrpSpPr>
        <p:grpSpPr>
          <a:xfrm>
            <a:off x="6548800" y="1147665"/>
            <a:ext cx="5643200" cy="5329335"/>
            <a:chOff x="2394002" y="819151"/>
            <a:chExt cx="3962400" cy="3731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B790E3-EEA8-46E1-BFDE-5C1C6930D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002" y="843291"/>
              <a:ext cx="3962400" cy="3706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C08B52E-0930-452C-87AE-12EC8FECA784}"/>
                </a:ext>
              </a:extLst>
            </p:cNvPr>
            <p:cNvSpPr/>
            <p:nvPr/>
          </p:nvSpPr>
          <p:spPr>
            <a:xfrm>
              <a:off x="4570560" y="819151"/>
              <a:ext cx="156599" cy="180170"/>
            </a:xfrm>
            <a:prstGeom prst="ellipse">
              <a:avLst/>
            </a:prstGeom>
            <a:solidFill>
              <a:srgbClr val="F2BC1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1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149DB8-1D8D-47F1-99FA-5B177BACC126}"/>
                </a:ext>
              </a:extLst>
            </p:cNvPr>
            <p:cNvSpPr/>
            <p:nvPr/>
          </p:nvSpPr>
          <p:spPr>
            <a:xfrm>
              <a:off x="6096000" y="2013545"/>
              <a:ext cx="156599" cy="18017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3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241C20-F5DB-4462-8FB5-4268E8A76CD9}"/>
                </a:ext>
              </a:extLst>
            </p:cNvPr>
            <p:cNvSpPr/>
            <p:nvPr/>
          </p:nvSpPr>
          <p:spPr>
            <a:xfrm>
              <a:off x="5562600" y="1207310"/>
              <a:ext cx="135334" cy="167248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2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D4ADAA-01AB-4267-8908-EA73C2C8E5E7}"/>
                </a:ext>
              </a:extLst>
            </p:cNvPr>
            <p:cNvSpPr/>
            <p:nvPr/>
          </p:nvSpPr>
          <p:spPr>
            <a:xfrm>
              <a:off x="5939401" y="3057606"/>
              <a:ext cx="156599" cy="180170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4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1C0BF8-8057-415E-8BBA-D89D372F5EAD}"/>
                </a:ext>
              </a:extLst>
            </p:cNvPr>
            <p:cNvSpPr/>
            <p:nvPr/>
          </p:nvSpPr>
          <p:spPr>
            <a:xfrm>
              <a:off x="5181600" y="3718557"/>
              <a:ext cx="156599" cy="1801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5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224ACF2-F9F1-4CCC-A665-7594493CB8C7}"/>
                </a:ext>
              </a:extLst>
            </p:cNvPr>
            <p:cNvSpPr/>
            <p:nvPr/>
          </p:nvSpPr>
          <p:spPr>
            <a:xfrm>
              <a:off x="4199494" y="3718557"/>
              <a:ext cx="156599" cy="180170"/>
            </a:xfrm>
            <a:prstGeom prst="ellipse">
              <a:avLst/>
            </a:prstGeom>
            <a:solidFill>
              <a:srgbClr val="33CCCC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6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42792A-9DF2-4028-BF4D-CDBC8D77B0C7}"/>
                </a:ext>
              </a:extLst>
            </p:cNvPr>
            <p:cNvSpPr/>
            <p:nvPr/>
          </p:nvSpPr>
          <p:spPr>
            <a:xfrm>
              <a:off x="3352800" y="2985106"/>
              <a:ext cx="156599" cy="18017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7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69AFA6-8BA5-40F5-A294-E51EE488D565}"/>
                </a:ext>
              </a:extLst>
            </p:cNvPr>
            <p:cNvSpPr/>
            <p:nvPr/>
          </p:nvSpPr>
          <p:spPr>
            <a:xfrm>
              <a:off x="3196201" y="2051011"/>
              <a:ext cx="156599" cy="18017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8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64422C-1E1E-4C34-9A8A-2537424F89F5}"/>
                </a:ext>
              </a:extLst>
            </p:cNvPr>
            <p:cNvSpPr/>
            <p:nvPr/>
          </p:nvSpPr>
          <p:spPr>
            <a:xfrm>
              <a:off x="3592257" y="1153316"/>
              <a:ext cx="156599" cy="180170"/>
            </a:xfrm>
            <a:prstGeom prst="ellipse">
              <a:avLst/>
            </a:prstGeom>
            <a:solidFill>
              <a:srgbClr val="FF0066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Noto Sans" panose="020B0502040504020204" pitchFamily="34" charset="0"/>
                  <a:ea typeface="Noto Sans" panose="020B0502040504020204" pitchFamily="34" charset="0"/>
                </a:rPr>
                <a:t>9</a:t>
              </a:r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"/>
            <a:ext cx="11832000" cy="7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16000" y="889000"/>
            <a:ext cx="459613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667" dirty="0">
                <a:solidFill>
                  <a:schemeClr val="tx2"/>
                </a:solidFill>
              </a:rPr>
              <a:t>“9” pillars model of Industry 4.0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862443-BCC0-4BCE-AD2A-D9EE1EF32E92}"/>
              </a:ext>
            </a:extLst>
          </p:cNvPr>
          <p:cNvSpPr/>
          <p:nvPr/>
        </p:nvSpPr>
        <p:spPr>
          <a:xfrm>
            <a:off x="609600" y="1600200"/>
            <a:ext cx="5994400" cy="4876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</a:rPr>
              <a:t>We will provide end-to-end turnkey value driven solutions for manufacturing industries with advance Technology &amp; solutions</a:t>
            </a: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Consulting &amp; blueprinting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Scope definition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Design &amp; Detailed Engineering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Application Delivery on </a:t>
            </a:r>
            <a:r>
              <a:rPr lang="en-US" sz="2400" dirty="0" err="1"/>
              <a:t>IIoT</a:t>
            </a:r>
            <a:r>
              <a:rPr lang="en-US" sz="2400" dirty="0"/>
              <a:t> Platforms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Cloud or On premises architecture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Complete Project Management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Installation / Erection &amp; Commissioning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On Site Training &amp; Technical Assistance </a:t>
            </a:r>
            <a:endParaRPr lang="en-US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26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E51547F3-1C7C-41EC-B52F-F89DC685DDA6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International-Services</a:t>
            </a:r>
            <a:endParaRPr lang="x-none" dirty="0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3F1A18D-5018-4596-B3C0-220C0AD58C75}"/>
              </a:ext>
            </a:extLst>
          </p:cNvPr>
          <p:cNvSpPr/>
          <p:nvPr/>
        </p:nvSpPr>
        <p:spPr>
          <a:xfrm>
            <a:off x="179881" y="881014"/>
            <a:ext cx="4606719" cy="31649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 Audit &amp; Gap Analysis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CCA774E6-0394-4B29-BA9A-DF02BF2CC025}"/>
              </a:ext>
            </a:extLst>
          </p:cNvPr>
          <p:cNvSpPr/>
          <p:nvPr/>
        </p:nvSpPr>
        <p:spPr>
          <a:xfrm>
            <a:off x="219855" y="1234638"/>
            <a:ext cx="4566741" cy="31649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Case Analysis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518DA33B-E24E-44AD-BD21-AA5B1A031415}"/>
              </a:ext>
            </a:extLst>
          </p:cNvPr>
          <p:cNvSpPr/>
          <p:nvPr/>
        </p:nvSpPr>
        <p:spPr>
          <a:xfrm>
            <a:off x="219856" y="1600736"/>
            <a:ext cx="4566712" cy="34201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Consulting &amp; Scope Definition 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5D8BC0D3-3CB3-4BA2-AC36-4B2EE612BA01}"/>
              </a:ext>
            </a:extLst>
          </p:cNvPr>
          <p:cNvSpPr/>
          <p:nvPr/>
        </p:nvSpPr>
        <p:spPr>
          <a:xfrm>
            <a:off x="219855" y="1997274"/>
            <a:ext cx="4566729" cy="32603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&amp; Detailed Engineering 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D2480CD4-A08E-44F1-B337-8178A69F95AE}"/>
              </a:ext>
            </a:extLst>
          </p:cNvPr>
          <p:cNvSpPr/>
          <p:nvPr/>
        </p:nvSpPr>
        <p:spPr>
          <a:xfrm>
            <a:off x="219855" y="3897966"/>
            <a:ext cx="4632064" cy="3474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 Delivery on IIoT Platforms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8AB5830C-5B38-410E-8764-19F58DFCBE25}"/>
              </a:ext>
            </a:extLst>
          </p:cNvPr>
          <p:cNvSpPr/>
          <p:nvPr/>
        </p:nvSpPr>
        <p:spPr>
          <a:xfrm>
            <a:off x="251711" y="4769067"/>
            <a:ext cx="4606708" cy="3421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 or On premises architecture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6C86347C-5D22-4F5D-B612-0376901AF0BA}"/>
              </a:ext>
            </a:extLst>
          </p:cNvPr>
          <p:cNvSpPr/>
          <p:nvPr/>
        </p:nvSpPr>
        <p:spPr>
          <a:xfrm>
            <a:off x="269821" y="5153617"/>
            <a:ext cx="4600953" cy="34563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 Migration and SaaS Solution 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7BCD02C4-3450-4D2E-85EE-A7A05E2FA5B6}"/>
              </a:ext>
            </a:extLst>
          </p:cNvPr>
          <p:cNvSpPr/>
          <p:nvPr/>
        </p:nvSpPr>
        <p:spPr>
          <a:xfrm>
            <a:off x="275557" y="5541609"/>
            <a:ext cx="4585692" cy="3553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Data Analytics, AI, ML, Management Report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7798C09D-985A-477E-BAE4-976C3181B7C6}"/>
              </a:ext>
            </a:extLst>
          </p:cNvPr>
          <p:cNvSpPr/>
          <p:nvPr/>
        </p:nvSpPr>
        <p:spPr>
          <a:xfrm>
            <a:off x="251710" y="4303296"/>
            <a:ext cx="4606709" cy="414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 System Integration ( PLC,DCS,SCADA) &amp; SAP with IoT, IIoT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B542D0FA-D118-46EA-80B8-885ABEB2D840}"/>
              </a:ext>
            </a:extLst>
          </p:cNvPr>
          <p:cNvSpPr/>
          <p:nvPr/>
        </p:nvSpPr>
        <p:spPr>
          <a:xfrm>
            <a:off x="251710" y="5930331"/>
            <a:ext cx="4606708" cy="342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Prescription  &amp; Predictive Analytics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CEB829D8-BC56-4FB0-9F94-E91B22FF14A0}"/>
              </a:ext>
            </a:extLst>
          </p:cNvPr>
          <p:cNvSpPr/>
          <p:nvPr/>
        </p:nvSpPr>
        <p:spPr>
          <a:xfrm>
            <a:off x="219852" y="3531995"/>
            <a:ext cx="4632059" cy="32603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IoT, IIoT  , Design Section, Installation  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E2CAFFB7-C031-4EE2-82A3-616859020279}"/>
              </a:ext>
            </a:extLst>
          </p:cNvPr>
          <p:cNvSpPr/>
          <p:nvPr/>
        </p:nvSpPr>
        <p:spPr>
          <a:xfrm>
            <a:off x="219857" y="2376538"/>
            <a:ext cx="4566712" cy="32603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Project Management</a:t>
            </a:r>
            <a:endParaRPr lang="x-non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E604E8CB-F124-40A7-BD84-733F917D0047}"/>
              </a:ext>
            </a:extLst>
          </p:cNvPr>
          <p:cNvSpPr/>
          <p:nvPr/>
        </p:nvSpPr>
        <p:spPr>
          <a:xfrm>
            <a:off x="219855" y="2761670"/>
            <a:ext cx="4606714" cy="32603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/ Erection &amp; Commissioning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E614BADA-B478-4565-86EB-33D662CB53F9}"/>
              </a:ext>
            </a:extLst>
          </p:cNvPr>
          <p:cNvSpPr/>
          <p:nvPr/>
        </p:nvSpPr>
        <p:spPr>
          <a:xfrm>
            <a:off x="219855" y="3143695"/>
            <a:ext cx="4632056" cy="34836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Site Training &amp; Technical Assistance</a:t>
            </a:r>
            <a:endParaRPr lang="x-non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3BB01-CF38-4F03-A158-7317FFED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447" y="769043"/>
            <a:ext cx="5592260" cy="24000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62A45F-05E1-4AD2-8572-9C2B6F9A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05" y="3576209"/>
            <a:ext cx="6753968" cy="32027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10BCD3-C517-4A1A-BC41-4B8D3840219A}"/>
              </a:ext>
            </a:extLst>
          </p:cNvPr>
          <p:cNvCxnSpPr/>
          <p:nvPr/>
        </p:nvCxnSpPr>
        <p:spPr>
          <a:xfrm>
            <a:off x="5085413" y="648325"/>
            <a:ext cx="0" cy="617594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0CC2A4-7992-4D79-883F-21215B59D245}"/>
              </a:ext>
            </a:extLst>
          </p:cNvPr>
          <p:cNvCxnSpPr/>
          <p:nvPr/>
        </p:nvCxnSpPr>
        <p:spPr>
          <a:xfrm>
            <a:off x="5085413" y="3458503"/>
            <a:ext cx="70566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6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E51547F3-1C7C-41EC-B52F-F89DC685DDA6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Global – Architecture of Smart Factory Solution / Industry 4.0 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420"/>
          <a:stretch/>
        </p:blipFill>
        <p:spPr>
          <a:xfrm>
            <a:off x="1" y="814735"/>
            <a:ext cx="12268788" cy="59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CFB7BCD5-99A5-44D0-BED1-0CF43FD38F85}"/>
              </a:ext>
            </a:extLst>
          </p:cNvPr>
          <p:cNvSpPr txBox="1">
            <a:spLocks/>
          </p:cNvSpPr>
          <p:nvPr/>
        </p:nvSpPr>
        <p:spPr>
          <a:xfrm>
            <a:off x="1" y="27085"/>
            <a:ext cx="12191998" cy="59500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See Global – IoT Sensors, Node, Gateway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7B200-1E7D-420C-B876-4166F0EAD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8" y="715781"/>
            <a:ext cx="6734174" cy="2862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CD7CD-06C1-4FF6-B51F-43B5C4FD5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74" y="4871306"/>
            <a:ext cx="4860560" cy="720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5AC10-E995-404D-9B4A-F3F4974F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3" y="3800006"/>
            <a:ext cx="6585512" cy="28627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36CEDD-C334-4C04-B832-DA7BA86ABEE8}"/>
              </a:ext>
            </a:extLst>
          </p:cNvPr>
          <p:cNvCxnSpPr>
            <a:cxnSpLocks/>
          </p:cNvCxnSpPr>
          <p:nvPr/>
        </p:nvCxnSpPr>
        <p:spPr>
          <a:xfrm>
            <a:off x="6921708" y="622092"/>
            <a:ext cx="0" cy="620592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029F00-C6E2-47DB-9F0F-0398A9FEF074}"/>
              </a:ext>
            </a:extLst>
          </p:cNvPr>
          <p:cNvCxnSpPr>
            <a:cxnSpLocks/>
          </p:cNvCxnSpPr>
          <p:nvPr/>
        </p:nvCxnSpPr>
        <p:spPr>
          <a:xfrm>
            <a:off x="0" y="3649628"/>
            <a:ext cx="6921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CED638E-54CD-44BA-812D-363A45E9C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022" y="766549"/>
            <a:ext cx="5015977" cy="19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21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14719</TotalTime>
  <Words>2095</Words>
  <Application>Microsoft Office PowerPoint</Application>
  <PresentationFormat>Widescreen</PresentationFormat>
  <Paragraphs>319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Algerian</vt:lpstr>
      <vt:lpstr>Arial</vt:lpstr>
      <vt:lpstr>Bahnschrift SemiBold Condensed</vt:lpstr>
      <vt:lpstr>Calibri</vt:lpstr>
      <vt:lpstr>Calibri Light</vt:lpstr>
      <vt:lpstr>Noto Sans</vt:lpstr>
      <vt:lpstr>Tahoma</vt:lpstr>
      <vt:lpstr>Times New Roman</vt:lpstr>
      <vt:lpstr>Wingdings</vt:lpstr>
      <vt:lpstr>Office Theme</vt:lpstr>
      <vt:lpstr>Bitmap Image</vt:lpstr>
      <vt:lpstr>COMPANY &amp; PRODUCT - OVERVIEW </vt:lpstr>
      <vt:lpstr>See Global International-Overview </vt:lpstr>
      <vt:lpstr>PowerPoint Presentation</vt:lpstr>
      <vt:lpstr>See Global International-Overview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sushil</dc:creator>
  <cp:lastModifiedBy>Jasbir Singh</cp:lastModifiedBy>
  <cp:revision>142</cp:revision>
  <dcterms:created xsi:type="dcterms:W3CDTF">2022-02-20T14:03:59Z</dcterms:created>
  <dcterms:modified xsi:type="dcterms:W3CDTF">2022-08-14T11:53:13Z</dcterms:modified>
</cp:coreProperties>
</file>